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820" r:id="rId5"/>
    <p:sldMasterId id="2147483832" r:id="rId6"/>
    <p:sldMasterId id="2147483845" r:id="rId7"/>
  </p:sldMasterIdLst>
  <p:notesMasterIdLst>
    <p:notesMasterId r:id="rId71"/>
  </p:notesMasterIdLst>
  <p:handoutMasterIdLst>
    <p:handoutMasterId r:id="rId72"/>
  </p:handoutMasterIdLst>
  <p:sldIdLst>
    <p:sldId id="263" r:id="rId8"/>
    <p:sldId id="1433" r:id="rId9"/>
    <p:sldId id="1420" r:id="rId10"/>
    <p:sldId id="1407" r:id="rId11"/>
    <p:sldId id="1434" r:id="rId12"/>
    <p:sldId id="1435" r:id="rId13"/>
    <p:sldId id="1437" r:id="rId14"/>
    <p:sldId id="1436" r:id="rId15"/>
    <p:sldId id="1439" r:id="rId16"/>
    <p:sldId id="1438" r:id="rId17"/>
    <p:sldId id="1440" r:id="rId18"/>
    <p:sldId id="1463" r:id="rId19"/>
    <p:sldId id="1464" r:id="rId20"/>
    <p:sldId id="1441" r:id="rId21"/>
    <p:sldId id="1442" r:id="rId22"/>
    <p:sldId id="1443" r:id="rId23"/>
    <p:sldId id="1444" r:id="rId24"/>
    <p:sldId id="1456" r:id="rId25"/>
    <p:sldId id="1446" r:id="rId26"/>
    <p:sldId id="1445" r:id="rId27"/>
    <p:sldId id="1447" r:id="rId28"/>
    <p:sldId id="1448" r:id="rId29"/>
    <p:sldId id="1449" r:id="rId30"/>
    <p:sldId id="1450" r:id="rId31"/>
    <p:sldId id="1451" r:id="rId32"/>
    <p:sldId id="1460" r:id="rId33"/>
    <p:sldId id="1452" r:id="rId34"/>
    <p:sldId id="1453" r:id="rId35"/>
    <p:sldId id="1454" r:id="rId36"/>
    <p:sldId id="1455" r:id="rId37"/>
    <p:sldId id="1459" r:id="rId38"/>
    <p:sldId id="1457" r:id="rId39"/>
    <p:sldId id="1458" r:id="rId40"/>
    <p:sldId id="1461" r:id="rId41"/>
    <p:sldId id="1462" r:id="rId42"/>
    <p:sldId id="1465" r:id="rId43"/>
    <p:sldId id="1466" r:id="rId44"/>
    <p:sldId id="1467" r:id="rId45"/>
    <p:sldId id="1469" r:id="rId46"/>
    <p:sldId id="1468" r:id="rId47"/>
    <p:sldId id="1470" r:id="rId48"/>
    <p:sldId id="1471" r:id="rId49"/>
    <p:sldId id="1472" r:id="rId50"/>
    <p:sldId id="1473" r:id="rId51"/>
    <p:sldId id="1474" r:id="rId52"/>
    <p:sldId id="1475" r:id="rId53"/>
    <p:sldId id="1476" r:id="rId54"/>
    <p:sldId id="1477" r:id="rId55"/>
    <p:sldId id="1478" r:id="rId56"/>
    <p:sldId id="1479" r:id="rId57"/>
    <p:sldId id="1480" r:id="rId58"/>
    <p:sldId id="1481" r:id="rId59"/>
    <p:sldId id="1483" r:id="rId60"/>
    <p:sldId id="1482" r:id="rId61"/>
    <p:sldId id="1484" r:id="rId62"/>
    <p:sldId id="1485" r:id="rId63"/>
    <p:sldId id="1486" r:id="rId64"/>
    <p:sldId id="1487" r:id="rId65"/>
    <p:sldId id="1488" r:id="rId66"/>
    <p:sldId id="1489" r:id="rId67"/>
    <p:sldId id="1490" r:id="rId68"/>
    <p:sldId id="1491" r:id="rId69"/>
    <p:sldId id="264" r:id="rId70"/>
  </p:sldIdLst>
  <p:sldSz cx="12192000" cy="6858000"/>
  <p:notesSz cx="6865938" cy="9998075"/>
  <p:defaultTextStyle>
    <a:defPPr>
      <a:defRPr lang="ko-KR"/>
    </a:defPPr>
    <a:lvl1pPr marL="0" algn="l" defTabSz="995478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39" algn="l" defTabSz="995478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478" algn="l" defTabSz="995478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17" algn="l" defTabSz="995478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0957" algn="l" defTabSz="995478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695" algn="l" defTabSz="995478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435" algn="l" defTabSz="995478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174" algn="l" defTabSz="995478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1914" algn="l" defTabSz="995478" rtl="0" eaLnBrk="1" latinLnBrk="1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2" userDrawn="1">
          <p15:clr>
            <a:srgbClr val="A4A3A4"/>
          </p15:clr>
        </p15:guide>
        <p15:guide id="2" pos="7496" userDrawn="1">
          <p15:clr>
            <a:srgbClr val="A4A3A4"/>
          </p15:clr>
        </p15:guide>
        <p15:guide id="3" orient="horz" pos="2228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pos="17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D2"/>
    <a:srgbClr val="F2F2F2"/>
    <a:srgbClr val="404040"/>
    <a:srgbClr val="DDF0FF"/>
    <a:srgbClr val="0070C0"/>
    <a:srgbClr val="FFE699"/>
    <a:srgbClr val="D0CECE"/>
    <a:srgbClr val="D6DCE5"/>
    <a:srgbClr val="DEDED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50"/>
  </p:normalViewPr>
  <p:slideViewPr>
    <p:cSldViewPr snapToGrid="0" snapToObjects="1">
      <p:cViewPr varScale="1">
        <p:scale>
          <a:sx n="118" d="100"/>
          <a:sy n="118" d="100"/>
        </p:scale>
        <p:origin x="636" y="114"/>
      </p:cViewPr>
      <p:guideLst>
        <p:guide pos="212"/>
        <p:guide pos="7496"/>
        <p:guide orient="horz" pos="2228"/>
        <p:guide orient="horz" pos="4156"/>
        <p:guide pos="17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41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5240" cy="501640"/>
          </a:xfrm>
          <a:prstGeom prst="rect">
            <a:avLst/>
          </a:prstGeom>
        </p:spPr>
        <p:txBody>
          <a:bodyPr vert="horz" lIns="92876" tIns="46438" rIns="92876" bIns="4643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2876" tIns="46438" rIns="92876" bIns="46438" rtlCol="0"/>
          <a:lstStyle>
            <a:lvl1pPr algn="r">
              <a:defRPr sz="1200"/>
            </a:lvl1pPr>
          </a:lstStyle>
          <a:p>
            <a:fld id="{15C4D8BE-2198-47CA-893B-CBBDF03D000B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96437"/>
            <a:ext cx="2975240" cy="501639"/>
          </a:xfrm>
          <a:prstGeom prst="rect">
            <a:avLst/>
          </a:prstGeom>
        </p:spPr>
        <p:txBody>
          <a:bodyPr vert="horz" lIns="92876" tIns="46438" rIns="92876" bIns="4643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2876" tIns="46438" rIns="92876" bIns="46438" rtlCol="0" anchor="b"/>
          <a:lstStyle>
            <a:lvl1pPr algn="r">
              <a:defRPr sz="1200"/>
            </a:lvl1pPr>
          </a:lstStyle>
          <a:p>
            <a:fld id="{1515A4EF-7ADE-4273-AA7A-EF96B967A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5240" cy="501640"/>
          </a:xfrm>
          <a:prstGeom prst="rect">
            <a:avLst/>
          </a:prstGeom>
        </p:spPr>
        <p:txBody>
          <a:bodyPr vert="horz" lIns="92876" tIns="46438" rIns="92876" bIns="46438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2876" tIns="46438" rIns="92876" bIns="46438" rtlCol="0"/>
          <a:lstStyle>
            <a:lvl1pPr algn="r">
              <a:defRPr sz="1200"/>
            </a:lvl1pPr>
          </a:lstStyle>
          <a:p>
            <a:fld id="{9B443B13-95E6-EA41-96D5-047F8E580EF8}" type="datetimeFigureOut">
              <a:rPr kumimoji="1" lang="ko-KR" altLang="en-US" smtClean="0"/>
              <a:t>2022-06-20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5988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76" tIns="46438" rIns="92876" bIns="464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5" y="4811574"/>
            <a:ext cx="5492750" cy="3936742"/>
          </a:xfrm>
          <a:prstGeom prst="rect">
            <a:avLst/>
          </a:prstGeom>
        </p:spPr>
        <p:txBody>
          <a:bodyPr vert="horz" lIns="92876" tIns="46438" rIns="92876" bIns="46438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96437"/>
            <a:ext cx="2975240" cy="501639"/>
          </a:xfrm>
          <a:prstGeom prst="rect">
            <a:avLst/>
          </a:prstGeom>
        </p:spPr>
        <p:txBody>
          <a:bodyPr vert="horz" lIns="92876" tIns="46438" rIns="92876" bIns="46438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2876" tIns="46438" rIns="92876" bIns="46438" rtlCol="0" anchor="b"/>
          <a:lstStyle>
            <a:lvl1pPr algn="r">
              <a:defRPr sz="1200"/>
            </a:lvl1pPr>
          </a:lstStyle>
          <a:p>
            <a:fld id="{61440665-E8F0-4A3D-8372-71F0F78BC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021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95478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39" algn="l" defTabSz="995478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478" algn="l" defTabSz="995478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17" algn="l" defTabSz="995478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0957" algn="l" defTabSz="995478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695" algn="l" defTabSz="995478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435" algn="l" defTabSz="995478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174" algn="l" defTabSz="995478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1914" algn="l" defTabSz="995478" rtl="0" eaLnBrk="1" latinLnBrk="1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4975" y="1249363"/>
            <a:ext cx="5995988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457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97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latin typeface="Arial" pitchFamily="34" charset="0"/>
                <a:ea typeface="굴림" pitchFamily="50" charset="-127"/>
                <a:cs typeface="Times New Roman" pitchFamily="18" charset="0"/>
              </a:rPr>
              <a:t>엔터프라이즈 제품으로써 일반 </a:t>
            </a:r>
            <a:r>
              <a:rPr lang="en-US" altLang="ko-KR" dirty="0">
                <a:latin typeface="Arial" pitchFamily="34" charset="0"/>
                <a:ea typeface="굴림" pitchFamily="50" charset="-127"/>
                <a:cs typeface="Times New Roman" pitchFamily="18" charset="0"/>
              </a:rPr>
              <a:t>Kubernetes</a:t>
            </a:r>
            <a:r>
              <a:rPr lang="ko-KR" altLang="en-US" dirty="0">
                <a:latin typeface="Arial" pitchFamily="34" charset="0"/>
                <a:ea typeface="굴림" pitchFamily="50" charset="-127"/>
                <a:cs typeface="Times New Roman" pitchFamily="18" charset="0"/>
              </a:rPr>
              <a:t>와는 다른 확장 된 설정</a:t>
            </a:r>
          </a:p>
        </p:txBody>
      </p:sp>
    </p:spTree>
    <p:extLst>
      <p:ext uri="{BB962C8B-B14F-4D97-AF65-F5344CB8AC3E}">
        <p14:creationId xmlns:p14="http://schemas.microsoft.com/office/powerpoint/2010/main" val="1078588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4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09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62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06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32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53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7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61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5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053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487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9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9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100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18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3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87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291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470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31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096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317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799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78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5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80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993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86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44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815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210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946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750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07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71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729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61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797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02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087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006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0289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304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139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553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675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1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6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75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97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8" y="812800"/>
            <a:ext cx="7239001" cy="4071938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latin typeface="Arial" pitchFamily="34" charset="0"/>
              <a:ea typeface="굴림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97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E803-3965-40A6-A62E-72B6124BA3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3F667-D132-4D34-8CDC-BE0C9DB24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94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37360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64233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495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817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633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74655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24862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97C2CF7-FB6F-F543-B216-09C855177C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508" y="6304483"/>
            <a:ext cx="1202724" cy="30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ub_02">
  <p:cSld name="1_sub_0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/>
        </p:nvSpPr>
        <p:spPr>
          <a:xfrm>
            <a:off x="475020" y="6321355"/>
            <a:ext cx="4287200" cy="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90" tIns="37131" rIns="74290" bIns="37131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2020 © MEGAZONE CLOUD CORP. ALL RIGHT RESERVED.</a:t>
            </a:r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9F870-8AEC-4215-B525-B3C2AE456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479" y="221440"/>
            <a:ext cx="427372" cy="4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7952D-88DF-4538-8C0D-FE81D7AE7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0"/>
          <a:stretch/>
        </p:blipFill>
        <p:spPr>
          <a:xfrm>
            <a:off x="10636960" y="6444390"/>
            <a:ext cx="1193891" cy="2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2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 preserve="1">
  <p:cSld name="ma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/>
        </p:nvSpPr>
        <p:spPr>
          <a:xfrm>
            <a:off x="475020" y="6321355"/>
            <a:ext cx="4287200" cy="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90" tIns="37131" rIns="74290" bIns="37131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6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2020 © MEGAZONE CLOUD CORP. ALL RIGHT RESERVED.</a:t>
            </a:r>
            <a:endParaRPr sz="6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8E95613-107E-4725-AAFB-28936620F1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3" b="17749"/>
          <a:stretch>
            <a:fillRect/>
          </a:stretch>
        </p:blipFill>
        <p:spPr bwMode="auto">
          <a:xfrm>
            <a:off x="10594020" y="6418545"/>
            <a:ext cx="1236831" cy="21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2E07F-CC32-4541-8179-D4682D2099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479" y="221440"/>
            <a:ext cx="427372" cy="4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1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E803-3965-40A6-A62E-72B6124BA3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3F667-D132-4D34-8CDC-BE0C9DB24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57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_02" preserve="1">
  <p:cSld name="sub_0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332338F6-40DB-4837-A72D-8E039500AF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3" b="17749"/>
          <a:stretch>
            <a:fillRect/>
          </a:stretch>
        </p:blipFill>
        <p:spPr bwMode="auto">
          <a:xfrm>
            <a:off x="10594020" y="6418545"/>
            <a:ext cx="1236831" cy="21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AFB67-23B5-4C8A-B2D9-64A602EB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479" y="221440"/>
            <a:ext cx="427372" cy="4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91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_01" preserve="1">
  <p:cSld name="sub_0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/>
        </p:nvSpPr>
        <p:spPr>
          <a:xfrm>
            <a:off x="358405" y="6374363"/>
            <a:ext cx="4287200" cy="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90" tIns="37131" rIns="74290" bIns="37131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6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Copyright 2021</a:t>
            </a:r>
            <a:r>
              <a:rPr lang="ko" altLang="en-US" sz="6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6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© KUBERIX</a:t>
            </a:r>
            <a:r>
              <a:rPr lang="ko" altLang="en-US" sz="6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65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CORP. ALL RIGHT RESERVED.</a:t>
            </a:r>
            <a:endParaRPr sz="65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14511A2-4706-4615-94B9-C2B4E9A95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3" b="17749"/>
          <a:stretch>
            <a:fillRect/>
          </a:stretch>
        </p:blipFill>
        <p:spPr bwMode="auto">
          <a:xfrm>
            <a:off x="10594020" y="6418545"/>
            <a:ext cx="1236831" cy="21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0D98E-B189-45D9-82E3-826538D3BF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479" y="221440"/>
            <a:ext cx="427372" cy="4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665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594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ub_02" preserve="1">
  <p:cSld name="1_sub_0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/>
        </p:nvSpPr>
        <p:spPr>
          <a:xfrm>
            <a:off x="475020" y="6321355"/>
            <a:ext cx="4287200" cy="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90" tIns="37131" rIns="74290" bIns="37131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2020 © MEGAZONE CLOUD CORP. ALL RIGHT RESERVED.</a:t>
            </a:r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9F870-8AEC-4215-B525-B3C2AE456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479" y="221440"/>
            <a:ext cx="427372" cy="4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7952D-88DF-4538-8C0D-FE81D7AE7A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0"/>
          <a:stretch/>
        </p:blipFill>
        <p:spPr>
          <a:xfrm>
            <a:off x="10636960" y="6444390"/>
            <a:ext cx="1193891" cy="2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28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0258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589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5317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3529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0835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964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957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2341" y="1709738"/>
            <a:ext cx="10515600" cy="2852737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2341" y="4589465"/>
            <a:ext cx="10515600" cy="150018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72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544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316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087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385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8631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340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8175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E803-3965-40A6-A62E-72B6124BA3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3F667-D132-4D34-8CDC-BE0C9DB24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8120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5672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5236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9461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6014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[R] 3"/>
          <p:cNvCxnSpPr/>
          <p:nvPr userDrawn="1"/>
        </p:nvCxnSpPr>
        <p:spPr>
          <a:xfrm>
            <a:off x="335361" y="458545"/>
            <a:ext cx="1152128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EE372FFF-D298-4392-A412-2987BB69C5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7895" y="6561896"/>
            <a:ext cx="647410" cy="16243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80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990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5773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48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9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E803-3965-40A6-A62E-72B6124BA3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3F667-D132-4D34-8CDC-BE0C9DB24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510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724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2460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0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822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928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5DE61-AD39-4FEB-8586-B442238B925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1B1A-844D-473C-ADF9-FE089DF86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0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E803-3965-40A6-A62E-72B6124BA3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3F667-D132-4D34-8CDC-BE0C9DB24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61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8851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78668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2342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2213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3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E803-3965-40A6-A62E-72B6124BA3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3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F667-D132-4D34-8CDC-BE0C9DB24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D9423-6BA7-2840-9432-3B58BD29C7EF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2F6"/>
              </a:gs>
              <a:gs pos="100000">
                <a:srgbClr val="2EA6E1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9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633" spc="-45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141ABD-965E-1643-B1EF-D506D78425DF}"/>
              </a:ext>
            </a:extLst>
          </p:cNvPr>
          <p:cNvSpPr/>
          <p:nvPr userDrawn="1"/>
        </p:nvSpPr>
        <p:spPr>
          <a:xfrm>
            <a:off x="251404" y="188995"/>
            <a:ext cx="11689195" cy="64800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9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633" spc="-45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39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2" r:id="rId5"/>
  </p:sldLayoutIdLst>
  <p:txStyles>
    <p:titleStyle>
      <a:lvl1pPr algn="l" defTabSz="829544" rtl="0" eaLnBrk="1" latinLnBrk="1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386" indent="-207386" algn="l" defTabSz="829544" rtl="0" eaLnBrk="1" latinLnBrk="1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1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E803-3965-40A6-A62E-72B6124BA3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F667-D132-4D34-8CDC-BE0C9DB24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92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19" r:id="rId12"/>
    <p:sldLayoutId id="21474838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E803-3965-40A6-A62E-72B6124BA3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F667-D132-4D34-8CDC-BE0C9DB24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83AF6-B97B-49F1-AA68-8624AE5D3BE6}"/>
              </a:ext>
            </a:extLst>
          </p:cNvPr>
          <p:cNvSpPr txBox="1"/>
          <p:nvPr userDrawn="1"/>
        </p:nvSpPr>
        <p:spPr>
          <a:xfrm>
            <a:off x="1" y="6551829"/>
            <a:ext cx="12192000" cy="23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D8E493D-3A4B-4AA0-BE24-FBE566046F2E}" type="slidenum">
              <a:rPr lang="ko-KR" altLang="en-US" sz="907" b="0" i="0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 algn="ctr"/>
              <a:t>‹#›</a:t>
            </a:fld>
            <a:endParaRPr lang="ko-KR" altLang="en-US" sz="907"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8" name="직선 연결선[R] 8">
            <a:extLst>
              <a:ext uri="{FF2B5EF4-FFF2-40B4-BE49-F238E27FC236}">
                <a16:creationId xmlns:a16="http://schemas.microsoft.com/office/drawing/2014/main" id="{2FE3F50E-A76F-45F7-9BDE-1F230BA35B0C}"/>
              </a:ext>
            </a:extLst>
          </p:cNvPr>
          <p:cNvCxnSpPr/>
          <p:nvPr userDrawn="1"/>
        </p:nvCxnSpPr>
        <p:spPr>
          <a:xfrm>
            <a:off x="6013899" y="6529169"/>
            <a:ext cx="164204" cy="0"/>
          </a:xfrm>
          <a:prstGeom prst="line">
            <a:avLst/>
          </a:prstGeom>
          <a:ln w="19050">
            <a:solidFill>
              <a:srgbClr val="3B8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8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67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E803-3965-40A6-A62E-72B6124BA3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F667-D132-4D34-8CDC-BE0C9DB24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8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tiff"/><Relationship Id="rId18" Type="http://schemas.openxmlformats.org/officeDocument/2006/relationships/image" Target="../media/image35.tiff"/><Relationship Id="rId26" Type="http://schemas.openxmlformats.org/officeDocument/2006/relationships/image" Target="../media/image43.tiff"/><Relationship Id="rId21" Type="http://schemas.openxmlformats.org/officeDocument/2006/relationships/image" Target="../media/image38.tiff"/><Relationship Id="rId34" Type="http://schemas.openxmlformats.org/officeDocument/2006/relationships/image" Target="../media/image51.tiff"/><Relationship Id="rId7" Type="http://schemas.openxmlformats.org/officeDocument/2006/relationships/image" Target="../media/image24.tiff"/><Relationship Id="rId12" Type="http://schemas.openxmlformats.org/officeDocument/2006/relationships/image" Target="../media/image29.tiff"/><Relationship Id="rId17" Type="http://schemas.openxmlformats.org/officeDocument/2006/relationships/image" Target="../media/image34.tiff"/><Relationship Id="rId25" Type="http://schemas.openxmlformats.org/officeDocument/2006/relationships/image" Target="../media/image42.tiff"/><Relationship Id="rId33" Type="http://schemas.openxmlformats.org/officeDocument/2006/relationships/image" Target="../media/image50.tiff"/><Relationship Id="rId38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tiff"/><Relationship Id="rId20" Type="http://schemas.openxmlformats.org/officeDocument/2006/relationships/image" Target="../media/image37.tiff"/><Relationship Id="rId29" Type="http://schemas.openxmlformats.org/officeDocument/2006/relationships/image" Target="../media/image46.tif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tiff"/><Relationship Id="rId11" Type="http://schemas.openxmlformats.org/officeDocument/2006/relationships/image" Target="../media/image28.tiff"/><Relationship Id="rId24" Type="http://schemas.openxmlformats.org/officeDocument/2006/relationships/image" Target="../media/image41.tiff"/><Relationship Id="rId32" Type="http://schemas.openxmlformats.org/officeDocument/2006/relationships/image" Target="../media/image49.tiff"/><Relationship Id="rId37" Type="http://schemas.openxmlformats.org/officeDocument/2006/relationships/image" Target="../media/image54.tiff"/><Relationship Id="rId5" Type="http://schemas.openxmlformats.org/officeDocument/2006/relationships/image" Target="../media/image22.tiff"/><Relationship Id="rId15" Type="http://schemas.openxmlformats.org/officeDocument/2006/relationships/image" Target="../media/image32.tiff"/><Relationship Id="rId23" Type="http://schemas.openxmlformats.org/officeDocument/2006/relationships/image" Target="../media/image40.tiff"/><Relationship Id="rId28" Type="http://schemas.openxmlformats.org/officeDocument/2006/relationships/image" Target="../media/image45.tiff"/><Relationship Id="rId36" Type="http://schemas.openxmlformats.org/officeDocument/2006/relationships/image" Target="../media/image53.tiff"/><Relationship Id="rId10" Type="http://schemas.openxmlformats.org/officeDocument/2006/relationships/image" Target="../media/image27.tiff"/><Relationship Id="rId19" Type="http://schemas.openxmlformats.org/officeDocument/2006/relationships/image" Target="../media/image36.tiff"/><Relationship Id="rId31" Type="http://schemas.openxmlformats.org/officeDocument/2006/relationships/image" Target="../media/image48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Relationship Id="rId14" Type="http://schemas.openxmlformats.org/officeDocument/2006/relationships/image" Target="../media/image31.tiff"/><Relationship Id="rId22" Type="http://schemas.openxmlformats.org/officeDocument/2006/relationships/image" Target="../media/image39.tiff"/><Relationship Id="rId27" Type="http://schemas.openxmlformats.org/officeDocument/2006/relationships/image" Target="../media/image44.tiff"/><Relationship Id="rId30" Type="http://schemas.openxmlformats.org/officeDocument/2006/relationships/image" Target="../media/image47.tiff"/><Relationship Id="rId35" Type="http://schemas.openxmlformats.org/officeDocument/2006/relationships/image" Target="../media/image52.tiff"/><Relationship Id="rId8" Type="http://schemas.openxmlformats.org/officeDocument/2006/relationships/image" Target="../media/image25.tiff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2315" y="2405641"/>
            <a:ext cx="8969796" cy="63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7510">
              <a:spcBef>
                <a:spcPts val="8"/>
              </a:spcBef>
              <a:spcAft>
                <a:spcPts val="8"/>
              </a:spcAft>
            </a:pPr>
            <a:r>
              <a:rPr lang="en-US" altLang="ko-KR" sz="3501" b="1" dirty="0" err="1">
                <a:solidFill>
                  <a:prstClr val="white"/>
                </a:solidFill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rPr>
              <a:t>Openshift</a:t>
            </a:r>
            <a:r>
              <a:rPr lang="en-US" altLang="ko-KR" sz="3501" b="1" dirty="0">
                <a:solidFill>
                  <a:prstClr val="white"/>
                </a:solidFill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rPr>
              <a:t> Container Platform </a:t>
            </a:r>
            <a:r>
              <a:rPr lang="ko-KR" altLang="en-US" sz="3501" b="1" dirty="0">
                <a:solidFill>
                  <a:prstClr val="white"/>
                </a:solidFill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rPr>
              <a:t>교육 자료</a:t>
            </a:r>
            <a:endParaRPr lang="en-US" altLang="ko-KR" sz="1600" b="1" dirty="0">
              <a:solidFill>
                <a:prstClr val="white"/>
              </a:solidFill>
              <a:latin typeface="나눔고딕" pitchFamily="2" charset="-127"/>
              <a:ea typeface="나눔고딕" pitchFamily="2" charset="-127"/>
              <a:cs typeface="Arial" panose="020B0604020202020204" pitchFamily="34" charset="0"/>
            </a:endParaRPr>
          </a:p>
        </p:txBody>
      </p:sp>
      <p:pic>
        <p:nvPicPr>
          <p:cNvPr id="12" name="그림 9" descr="표지판, 실외, 중지, 파란색이(가) 표시된 사진&#10;&#10;자동 생성된 설명">
            <a:extLst>
              <a:ext uri="{FF2B5EF4-FFF2-40B4-BE49-F238E27FC236}">
                <a16:creationId xmlns:a16="http://schemas.microsoft.com/office/drawing/2014/main" id="{DEF7C92F-897A-4D8D-9F14-9365CAF04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956" y="308639"/>
            <a:ext cx="528022" cy="528022"/>
          </a:xfrm>
          <a:prstGeom prst="rect">
            <a:avLst/>
          </a:prstGeom>
        </p:spPr>
      </p:pic>
      <p:pic>
        <p:nvPicPr>
          <p:cNvPr id="13" name="그림 10" descr="표지판이(가) 표시된 사진&#10;&#10;자동 생성된 설명">
            <a:extLst>
              <a:ext uri="{FF2B5EF4-FFF2-40B4-BE49-F238E27FC236}">
                <a16:creationId xmlns:a16="http://schemas.microsoft.com/office/drawing/2014/main" id="{327FE808-03A0-40A1-99EA-C6B1C65F4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248" y="277398"/>
            <a:ext cx="597266" cy="59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2F109-B3C4-4139-8460-68290483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5" y="475321"/>
            <a:ext cx="875400" cy="100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E5022-5DDF-4E82-82FE-43BD2F833F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0"/>
          <a:stretch/>
        </p:blipFill>
        <p:spPr>
          <a:xfrm>
            <a:off x="10735374" y="6437539"/>
            <a:ext cx="1193891" cy="2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1ED0C-6591-BB90-C61C-8BCEAC192480}"/>
              </a:ext>
            </a:extLst>
          </p:cNvPr>
          <p:cNvSpPr txBox="1"/>
          <p:nvPr/>
        </p:nvSpPr>
        <p:spPr>
          <a:xfrm>
            <a:off x="592315" y="2405641"/>
            <a:ext cx="8969796" cy="63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7510">
              <a:spcBef>
                <a:spcPts val="8"/>
              </a:spcBef>
              <a:spcAft>
                <a:spcPts val="8"/>
              </a:spcAft>
            </a:pPr>
            <a:r>
              <a:rPr lang="en-US" altLang="ko-KR" sz="3501" b="1" dirty="0">
                <a:solidFill>
                  <a:prstClr val="white"/>
                </a:solidFill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rPr>
              <a:t>02. Platform Overview</a:t>
            </a:r>
            <a:endParaRPr lang="en-US" altLang="ko-KR" sz="1600" b="1" dirty="0">
              <a:solidFill>
                <a:prstClr val="white"/>
              </a:solidFill>
              <a:latin typeface="나눔고딕" pitchFamily="2" charset="-127"/>
              <a:ea typeface="나눔고딕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58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14">
            <a:extLst>
              <a:ext uri="{FF2B5EF4-FFF2-40B4-BE49-F238E27FC236}">
                <a16:creationId xmlns:a16="http://schemas.microsoft.com/office/drawing/2014/main" id="{CCDFA62E-B8F7-C3BA-0CB4-4E3A3D70E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183" y="2910515"/>
            <a:ext cx="2189264" cy="1658533"/>
          </a:xfrm>
          <a:prstGeom prst="rect">
            <a:avLst/>
          </a:prstGeom>
        </p:spPr>
      </p:pic>
      <p:pic>
        <p:nvPicPr>
          <p:cNvPr id="70" name="Picture 4" descr="AWS 기반 Kubernetes | Amazon Web Services">
            <a:extLst>
              <a:ext uri="{FF2B5EF4-FFF2-40B4-BE49-F238E27FC236}">
                <a16:creationId xmlns:a16="http://schemas.microsoft.com/office/drawing/2014/main" id="{C1226727-9370-C259-47CF-54FF655F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35" y="2830186"/>
            <a:ext cx="2375263" cy="180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4988697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Overview_Kubernetes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37C66-8BEF-1D7E-E1B9-6241AFD2356C}"/>
              </a:ext>
            </a:extLst>
          </p:cNvPr>
          <p:cNvSpPr txBox="1"/>
          <p:nvPr/>
        </p:nvSpPr>
        <p:spPr>
          <a:xfrm>
            <a:off x="369660" y="1134672"/>
            <a:ext cx="1162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Kubernetes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화된 애플리케이션의 배포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관리 및 스케일링을 간소화하는 오케스트레이션 서비스입니다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Kubernetes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형태로 관리되는 가장 작은 단위의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Lifecycle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관리하며 주로 아래의 특징을 가지고 있습니다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Rounded Rectangle 23">
            <a:extLst>
              <a:ext uri="{FF2B5EF4-FFF2-40B4-BE49-F238E27FC236}">
                <a16:creationId xmlns:a16="http://schemas.microsoft.com/office/drawing/2014/main" id="{FC75E329-F181-AF91-D1AE-3DCB8DF19F88}"/>
              </a:ext>
            </a:extLst>
          </p:cNvPr>
          <p:cNvSpPr/>
          <p:nvPr/>
        </p:nvSpPr>
        <p:spPr>
          <a:xfrm>
            <a:off x="4910447" y="1650543"/>
            <a:ext cx="3069532" cy="2270214"/>
          </a:xfrm>
          <a:prstGeom prst="roundRect">
            <a:avLst>
              <a:gd name="adj" fmla="val 646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AutoShape 127">
            <a:extLst>
              <a:ext uri="{FF2B5EF4-FFF2-40B4-BE49-F238E27FC236}">
                <a16:creationId xmlns:a16="http://schemas.microsoft.com/office/drawing/2014/main" id="{E610832E-AC79-68BE-F1F0-8C54A065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94" y="1804039"/>
            <a:ext cx="2844404" cy="300061"/>
          </a:xfrm>
          <a:prstGeom prst="roundRect">
            <a:avLst>
              <a:gd name="adj" fmla="val 50000"/>
            </a:avLst>
          </a:prstGeom>
          <a:solidFill>
            <a:srgbClr val="005FD2"/>
          </a:solidFill>
          <a:ln w="25400" cap="flat" cmpd="sng" algn="ctr">
            <a:noFill/>
            <a:prstDash val="solid"/>
          </a:ln>
          <a:effectLst/>
        </p:spPr>
        <p:txBody>
          <a:bodyPr vert="horz" lIns="144000" tIns="0" rIns="0" bIns="0" rtlCol="0" anchor="ctr" anchorCtr="0">
            <a:scene3d>
              <a:camera prst="orthographicFront"/>
              <a:lightRig rig="threePt" dir="t"/>
            </a:scene3d>
            <a:sp3d extrusionH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서비스 검색 및 부하 분산</a:t>
            </a:r>
            <a:endParaRPr lang="en-US" altLang="ko-KR" sz="1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 Box 72">
            <a:extLst>
              <a:ext uri="{FF2B5EF4-FFF2-40B4-BE49-F238E27FC236}">
                <a16:creationId xmlns:a16="http://schemas.microsoft.com/office/drawing/2014/main" id="{CA120C1B-4D46-3154-9589-23222C121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447" y="2231480"/>
            <a:ext cx="2953652" cy="12926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E99"/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marL="182563" indent="-182563" algn="l" eaLnBrk="1" latinLnBrk="0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Kubernetes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각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세트에 단일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DNS 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항목을 할당하여 서비스 간에 통신할 수 있도록 합니다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82563" indent="-182563" algn="l" eaLnBrk="1" latinLnBrk="0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Kubernetes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Pod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가용성을 고려하여 들어오는 요청을 서비스에 균등하게 분할할 수 있습니다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0" spc="-9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Rounded Rectangle 23">
            <a:extLst>
              <a:ext uri="{FF2B5EF4-FFF2-40B4-BE49-F238E27FC236}">
                <a16:creationId xmlns:a16="http://schemas.microsoft.com/office/drawing/2014/main" id="{D4891D8E-1534-923B-89FA-060B7B0C4188}"/>
              </a:ext>
            </a:extLst>
          </p:cNvPr>
          <p:cNvSpPr/>
          <p:nvPr/>
        </p:nvSpPr>
        <p:spPr>
          <a:xfrm>
            <a:off x="8225147" y="1650543"/>
            <a:ext cx="3069532" cy="2270214"/>
          </a:xfrm>
          <a:prstGeom prst="roundRect">
            <a:avLst>
              <a:gd name="adj" fmla="val 646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AutoShape 127">
            <a:extLst>
              <a:ext uri="{FF2B5EF4-FFF2-40B4-BE49-F238E27FC236}">
                <a16:creationId xmlns:a16="http://schemas.microsoft.com/office/drawing/2014/main" id="{C20ACE14-CD1C-69C1-CB8B-BE245663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94" y="1804039"/>
            <a:ext cx="2844404" cy="300061"/>
          </a:xfrm>
          <a:prstGeom prst="roundRect">
            <a:avLst>
              <a:gd name="adj" fmla="val 50000"/>
            </a:avLst>
          </a:prstGeom>
          <a:solidFill>
            <a:srgbClr val="005FD2"/>
          </a:solidFill>
          <a:ln w="25400" cap="flat" cmpd="sng" algn="ctr">
            <a:noFill/>
            <a:prstDash val="solid"/>
          </a:ln>
          <a:effectLst/>
        </p:spPr>
        <p:txBody>
          <a:bodyPr vert="horz" lIns="144000" tIns="0" rIns="0" bIns="0" rtlCol="0" anchor="ctr" anchorCtr="0">
            <a:scene3d>
              <a:camera prst="orthographicFront"/>
              <a:lightRig rig="threePt" dir="t"/>
            </a:scene3d>
            <a:sp3d extrusionH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스케일링 </a:t>
            </a:r>
            <a:r>
              <a:rPr lang="en-US" altLang="ko-KR" sz="1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자체 복구</a:t>
            </a:r>
            <a:endParaRPr lang="en-US" altLang="ko-KR" sz="1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 Box 72">
            <a:extLst>
              <a:ext uri="{FF2B5EF4-FFF2-40B4-BE49-F238E27FC236}">
                <a16:creationId xmlns:a16="http://schemas.microsoft.com/office/drawing/2014/main" id="{0276055C-9AD7-3021-3ADC-013BFD131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147" y="2231480"/>
            <a:ext cx="2953652" cy="147732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E99"/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marL="182563" indent="-182563" algn="l" eaLnBrk="1" latinLnBrk="0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Kubernetes 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 줄 인터페이스 또는 웹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설정한 구성을 사용하여 자동으로 또는 수동으로 애플리케이션을 확장하고 축소할 수 있습니다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82563" indent="-182563" algn="l" eaLnBrk="1" latinLnBrk="0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Kubernetes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사용자 정의 상태 점검을 통해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모니터링하여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실패할 경우 다시 시작하고 스케줄을 조정할 수 있습니다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3" name="Rounded Rectangle 23">
            <a:extLst>
              <a:ext uri="{FF2B5EF4-FFF2-40B4-BE49-F238E27FC236}">
                <a16:creationId xmlns:a16="http://schemas.microsoft.com/office/drawing/2014/main" id="{323D9DBF-FC8E-1E5A-52C3-5A8601C6DF65}"/>
              </a:ext>
            </a:extLst>
          </p:cNvPr>
          <p:cNvSpPr/>
          <p:nvPr/>
        </p:nvSpPr>
        <p:spPr>
          <a:xfrm>
            <a:off x="4910447" y="4022017"/>
            <a:ext cx="3069532" cy="2270214"/>
          </a:xfrm>
          <a:prstGeom prst="roundRect">
            <a:avLst>
              <a:gd name="adj" fmla="val 646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AutoShape 127">
            <a:extLst>
              <a:ext uri="{FF2B5EF4-FFF2-40B4-BE49-F238E27FC236}">
                <a16:creationId xmlns:a16="http://schemas.microsoft.com/office/drawing/2014/main" id="{A61F418B-DBCF-6D70-A303-43A461789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94" y="4175513"/>
            <a:ext cx="2844404" cy="300061"/>
          </a:xfrm>
          <a:prstGeom prst="roundRect">
            <a:avLst>
              <a:gd name="adj" fmla="val 50000"/>
            </a:avLst>
          </a:prstGeom>
          <a:solidFill>
            <a:srgbClr val="005FD2"/>
          </a:solidFill>
          <a:ln w="25400" cap="flat" cmpd="sng" algn="ctr">
            <a:noFill/>
            <a:prstDash val="solid"/>
          </a:ln>
          <a:effectLst/>
        </p:spPr>
        <p:txBody>
          <a:bodyPr vert="horz" lIns="144000" tIns="0" rIns="0" bIns="0" rtlCol="0" anchor="ctr" anchorCtr="0">
            <a:scene3d>
              <a:camera prst="orthographicFront"/>
              <a:lightRig rig="threePt" dir="t"/>
            </a:scene3d>
            <a:sp3d extrusionH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Secret &amp; Config Maps</a:t>
            </a:r>
          </a:p>
        </p:txBody>
      </p:sp>
      <p:sp>
        <p:nvSpPr>
          <p:cNvPr id="55" name="Text Box 72">
            <a:extLst>
              <a:ext uri="{FF2B5EF4-FFF2-40B4-BE49-F238E27FC236}">
                <a16:creationId xmlns:a16="http://schemas.microsoft.com/office/drawing/2014/main" id="{99414154-71F3-7278-95CC-AE25E7930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447" y="4602954"/>
            <a:ext cx="2953652" cy="12926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E99"/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marL="182563" indent="-182563" algn="l" eaLnBrk="1" latinLnBrk="0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다시 빌드하지 않고도 애플리케이션의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 Map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Secret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관리할 수 있습니다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182563" indent="-182563" algn="l" eaLnBrk="1" latinLnBrk="0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Secret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사용자 이름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Endpoint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비공개로 유지해야 하는 모든 구성 설정일 수 있습니다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0" spc="-9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Rounded Rectangle 23">
            <a:extLst>
              <a:ext uri="{FF2B5EF4-FFF2-40B4-BE49-F238E27FC236}">
                <a16:creationId xmlns:a16="http://schemas.microsoft.com/office/drawing/2014/main" id="{42FA42FA-225E-FEFE-BC92-D4F07FEBBB92}"/>
              </a:ext>
            </a:extLst>
          </p:cNvPr>
          <p:cNvSpPr/>
          <p:nvPr/>
        </p:nvSpPr>
        <p:spPr>
          <a:xfrm>
            <a:off x="8225147" y="4016055"/>
            <a:ext cx="3069532" cy="2270214"/>
          </a:xfrm>
          <a:prstGeom prst="roundRect">
            <a:avLst>
              <a:gd name="adj" fmla="val 646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AutoShape 127">
            <a:extLst>
              <a:ext uri="{FF2B5EF4-FFF2-40B4-BE49-F238E27FC236}">
                <a16:creationId xmlns:a16="http://schemas.microsoft.com/office/drawing/2014/main" id="{BB82D827-1257-3D14-8562-3E99D8E25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94" y="4169551"/>
            <a:ext cx="2844404" cy="300061"/>
          </a:xfrm>
          <a:prstGeom prst="roundRect">
            <a:avLst>
              <a:gd name="adj" fmla="val 50000"/>
            </a:avLst>
          </a:prstGeom>
          <a:solidFill>
            <a:srgbClr val="005FD2"/>
          </a:solidFill>
          <a:ln w="25400" cap="flat" cmpd="sng" algn="ctr">
            <a:noFill/>
            <a:prstDash val="solid"/>
          </a:ln>
          <a:effectLst/>
        </p:spPr>
        <p:txBody>
          <a:bodyPr vert="horz" lIns="144000" tIns="0" rIns="0" bIns="0" rtlCol="0" anchor="ctr" anchorCtr="0">
            <a:scene3d>
              <a:camera prst="orthographicFront"/>
              <a:lightRig rig="threePt" dir="t"/>
            </a:scene3d>
            <a:sp3d extrusionH="127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Rolling &amp; Rollback </a:t>
            </a:r>
            <a:r>
              <a:rPr lang="ko-KR" altLang="en-US" sz="1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Text Box 72">
            <a:extLst>
              <a:ext uri="{FF2B5EF4-FFF2-40B4-BE49-F238E27FC236}">
                <a16:creationId xmlns:a16="http://schemas.microsoft.com/office/drawing/2014/main" id="{E1AD933A-F50F-F175-0065-82E7A0D86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147" y="4596992"/>
            <a:ext cx="2953652" cy="12926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E99"/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marL="182563" indent="-182563" algn="l" eaLnBrk="1" latinLnBrk="0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Kubernetes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상태를 점검하면서 애플리케이션 컨테이너에 업데이트를 점차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Deploy 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있습니다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82563" indent="-182563" algn="l" eaLnBrk="1" latinLnBrk="0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Deploy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중에 문제가 발생하면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Kubernetes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배포의 이전 반복으로 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Rollback </a:t>
            </a:r>
            <a:r>
              <a:rPr lang="ko-KR" altLang="en-US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있습니다</a:t>
            </a:r>
            <a:r>
              <a:rPr lang="en-US" altLang="ko-KR" b="0" spc="-9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0" spc="-9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19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roup 365">
            <a:extLst>
              <a:ext uri="{FF2B5EF4-FFF2-40B4-BE49-F238E27FC236}">
                <a16:creationId xmlns:a16="http://schemas.microsoft.com/office/drawing/2014/main" id="{326D1DE9-9E57-2086-18E7-F642EF7AD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868971"/>
              </p:ext>
            </p:extLst>
          </p:nvPr>
        </p:nvGraphicFramePr>
        <p:xfrm>
          <a:off x="1479926" y="2384680"/>
          <a:ext cx="9217876" cy="2760353"/>
        </p:xfrm>
        <a:graphic>
          <a:graphicData uri="http://schemas.openxmlformats.org/drawingml/2006/table">
            <a:tbl>
              <a:tblPr/>
              <a:tblGrid>
                <a:gridCol w="358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6303">
                  <a:extLst>
                    <a:ext uri="{9D8B030D-6E8A-4147-A177-3AD203B41FA5}">
                      <a16:colId xmlns:a16="http://schemas.microsoft.com/office/drawing/2014/main" val="732111540"/>
                    </a:ext>
                  </a:extLst>
                </a:gridCol>
              </a:tblGrid>
              <a:tr h="4264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Component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7489" marR="97489" marT="46798" marB="46798" anchor="ctr" horzOverflow="overflow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Description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7489" marR="97489" marT="46798" marB="46798" anchor="ctr" horzOverflow="overflow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Kubernetes API Server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개발자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운영자의 요청에 따른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Container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기반의 애플리케이션을 관리하기 위한 다양한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제공합니다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Kubernetes Scheduler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실제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 대한 리소스를 관리하며 신규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Container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배포 시 적절한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선택 후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Affinity, Resource Limit, PV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지역성 등을 고려하여 적절하게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Container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배포를 예약합니다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Kubernetes Controller Manager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요청 받은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수행하기 위해 필요한 각 각의 서비스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Deployment, Namespace, Service Account, Node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 여러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Controller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들의 집합을 관리하는 </a:t>
                      </a:r>
                      <a:r>
                        <a:rPr lang="ko-KR" altLang="en-US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데몬입니다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ETCD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Cluster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설정 데이터와 상태에 대한 정보를 저장 하기 위한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Key/Value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저장소입니다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Kubelet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 Plane 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와 통신하기 위해 필요한 매우 작은 애플리케이션으로 각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 설치 되며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실행 하는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Container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관리하고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 Plane 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요청을 실제 수행하는 역할을 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Kube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-proxy Service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 설치 되어 운영 체제의 트래픽을 전달하여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클러스터 내부 또는 외부의 네트워크 통신을 처리합니다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Container Runtime Engine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Container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실행을 위하여 각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 설치 된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Runtime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환경입니다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(Docker, CRI-O, </a:t>
                      </a: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Contianerd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912BE3-4238-A004-CD5E-9840A8FEF741}"/>
              </a:ext>
            </a:extLst>
          </p:cNvPr>
          <p:cNvSpPr txBox="1"/>
          <p:nvPr/>
        </p:nvSpPr>
        <p:spPr bwMode="auto">
          <a:xfrm>
            <a:off x="448275" y="180975"/>
            <a:ext cx="5523647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Overview_Kubernetes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D0DF7-7AF5-4223-867C-68068632B10B}"/>
              </a:ext>
            </a:extLst>
          </p:cNvPr>
          <p:cNvSpPr txBox="1"/>
          <p:nvPr/>
        </p:nvSpPr>
        <p:spPr>
          <a:xfrm>
            <a:off x="369660" y="1134672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Kubernetes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구성하는 주요 컴포넌트를 설명합니다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9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" name="Group 365">
            <a:extLst>
              <a:ext uri="{FF2B5EF4-FFF2-40B4-BE49-F238E27FC236}">
                <a16:creationId xmlns:a16="http://schemas.microsoft.com/office/drawing/2014/main" id="{326D1DE9-9E57-2086-18E7-F642EF7AD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35778"/>
              </p:ext>
            </p:extLst>
          </p:nvPr>
        </p:nvGraphicFramePr>
        <p:xfrm>
          <a:off x="1418345" y="1907248"/>
          <a:ext cx="9355309" cy="4092187"/>
        </p:xfrm>
        <a:graphic>
          <a:graphicData uri="http://schemas.openxmlformats.org/drawingml/2006/table">
            <a:tbl>
              <a:tblPr/>
              <a:tblGrid>
                <a:gridCol w="363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0337">
                  <a:extLst>
                    <a:ext uri="{9D8B030D-6E8A-4147-A177-3AD203B41FA5}">
                      <a16:colId xmlns:a16="http://schemas.microsoft.com/office/drawing/2014/main" val="732111540"/>
                    </a:ext>
                  </a:extLst>
                </a:gridCol>
              </a:tblGrid>
              <a:tr h="4264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Resource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7489" marR="97489" marT="46798" marB="46798" anchor="ctr" horzOverflow="overflow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Description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7489" marR="97489" marT="46798" marB="46798" anchor="ctr" horzOverflow="overflow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는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Kubernetes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클러스터에 대한 작업을 수행합니다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애플리케이션과 네트워킹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컴퓨팅 및 스토리지 리소스를 연결</a:t>
                      </a:r>
                      <a:endParaRPr lang="en-US" altLang="ko-KR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는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CSP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VM(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가상 머신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또는 데이터 센터의 베어 메탈 서버일 수 있습니다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는 애플리케이션의 단일 </a:t>
                      </a:r>
                      <a:r>
                        <a:rPr lang="ko-KR" altLang="en-US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인스턴스이자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Kubernetes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개체 모델 내에서 가장 단순한 단위를 나타냅니다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ReplicaSets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집합의 실행을 항상 안정적이게 유지해주며 명시 된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수에 대한 가용성을 보장합니다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Deployments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와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Replica Set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속성을 정의하여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Rollout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하고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Revision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Versioning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하여 이전 버전으로의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Rollback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기능을 제공합니다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StatefulSets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Deployments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와 유사하게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관리하지만 각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Sticky Identity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설정이 포함되어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순차적인 배포나 고유한 속성을 가지고자 할 때 사용 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240940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DaemonSet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DaemonSet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은 특정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또는 모든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실행 되도록 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주로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Log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수집이나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Monitoring Agent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용도로 사용 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20358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Service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실행 중인 애플리케이션을 네트워크 서비스로 노출하는 방법을 제공합니다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ConfigMaps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Config Map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은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Key/Value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쌍으로 비밀이 아닌 데이터를 저장하는 데 사용하는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제공하며 주로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사용 할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Bash Command Line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이나 환경 변수로 많이 사용 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Secrets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Secrets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은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사용 할 암호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Token, Database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정보 등 중요한 데이터를 포함하는 오브젝트이며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Base64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암호화 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Persistence Volume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Persistence Volume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(PV)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은 관리자가 </a:t>
                      </a:r>
                      <a:r>
                        <a:rPr lang="ko-KR" altLang="en-US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프로비저닝하거나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Storage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Class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사용하여 동적으로 </a:t>
                      </a:r>
                      <a:r>
                        <a:rPr lang="ko-KR" altLang="en-US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프로비저닝한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클러스터의 스토리지이며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Pod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데이터를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CSP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또는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NFS, NAS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등 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Disk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 영구 저장 할 수 있는 기능을 제공합니다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6349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912BE3-4238-A004-CD5E-9840A8FEF741}"/>
              </a:ext>
            </a:extLst>
          </p:cNvPr>
          <p:cNvSpPr txBox="1"/>
          <p:nvPr/>
        </p:nvSpPr>
        <p:spPr bwMode="auto">
          <a:xfrm>
            <a:off x="448275" y="180975"/>
            <a:ext cx="5523647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Overview_Kubernetes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리소스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790CE-61B6-8A98-5A28-1668FE24FEBA}"/>
              </a:ext>
            </a:extLst>
          </p:cNvPr>
          <p:cNvSpPr txBox="1"/>
          <p:nvPr/>
        </p:nvSpPr>
        <p:spPr>
          <a:xfrm>
            <a:off x="369660" y="1134672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Kubernetes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구성하는 주요 리소스를 설명합니다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15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4988697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37C66-8BEF-1D7E-E1B9-6241AFD2356C}"/>
              </a:ext>
            </a:extLst>
          </p:cNvPr>
          <p:cNvSpPr txBox="1"/>
          <p:nvPr/>
        </p:nvSpPr>
        <p:spPr>
          <a:xfrm>
            <a:off x="369660" y="1239447"/>
            <a:ext cx="1162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RedHat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출시한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Kubernetes Container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인프라를 토대로 빌드 된 모듈 식 구성 요소 및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 Set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이며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Production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환경에서 바로 사용 가능한 인증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네트워킹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로깅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도구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통합 관리하며 쉽고 빠르게 사용자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배포 될 수 있게 끔 도와주는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Enterprise PaaS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제품 입니다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F438BA-871A-33FF-1C6E-B5AF0D56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99" y="1930700"/>
            <a:ext cx="7058752" cy="41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0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74860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_HA, Self Healing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37C66-8BEF-1D7E-E1B9-6241AFD2356C}"/>
              </a:ext>
            </a:extLst>
          </p:cNvPr>
          <p:cNvSpPr txBox="1"/>
          <p:nvPr/>
        </p:nvSpPr>
        <p:spPr>
          <a:xfrm>
            <a:off x="229200" y="5297097"/>
            <a:ext cx="11629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내부 구성 요소 및 사용자 애플리케이션 모두의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HA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염두에 두고 설계되었습니다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HA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구성의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ETCD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클러스터에서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 Cluster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Cluster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배포 된 애플리케이션의 상태를 저장합니다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ETCD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 배포 구성 등의 리소스를 통하여 애플리케이션을 항상 감시하고 결함이 있는 컨테이너를 종료 후 재실행하기 위해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자동으로 다시 시작하는 기능을 제공합니다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CC8BF-8420-8981-76AB-23A1EC08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18" y="1341786"/>
            <a:ext cx="5414963" cy="38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4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99625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_Red Har Enterprise Linux CoreOS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37C66-8BEF-1D7E-E1B9-6241AFD2356C}"/>
              </a:ext>
            </a:extLst>
          </p:cNvPr>
          <p:cNvSpPr txBox="1"/>
          <p:nvPr/>
        </p:nvSpPr>
        <p:spPr>
          <a:xfrm>
            <a:off x="229200" y="5449497"/>
            <a:ext cx="11629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Container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실행하고 규모에 맞게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Kubernetes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클러스터를 관리하는 데 최적화 되어 있는 경량의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Red Hat Enterprise Linux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CoreOS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사용합니다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OpenShift Cluster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RHEL CoreOS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해당 구성의 업데이트를 제어하므로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Cluster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노드에서 운영 체제를 관리하고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관리자가 이러한 작업을 수행할 필요를 없애며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오류의 위험을 줄이는 작업이 포함됩니다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6F242-1A15-76A7-E744-C2BA5212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21" y="1565986"/>
            <a:ext cx="7468781" cy="35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55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6847875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_Router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37C66-8BEF-1D7E-E1B9-6241AFD2356C}"/>
              </a:ext>
            </a:extLst>
          </p:cNvPr>
          <p:cNvSpPr txBox="1"/>
          <p:nvPr/>
        </p:nvSpPr>
        <p:spPr>
          <a:xfrm>
            <a:off x="2219925" y="5212764"/>
            <a:ext cx="7971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OpenShift Container Platform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Route Service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HA Proxy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Cluster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대한 외부 액세스를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관리하며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시 동적으로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 Proxy Config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파일에 추가 됩니다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9DBCA-6402-CD2D-51FE-E61DC34B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90" y="1536818"/>
            <a:ext cx="4222135" cy="3429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FC3B68-CDD4-0519-060F-DB25D9C7266D}"/>
              </a:ext>
            </a:extLst>
          </p:cNvPr>
          <p:cNvSpPr/>
          <p:nvPr/>
        </p:nvSpPr>
        <p:spPr>
          <a:xfrm>
            <a:off x="5838825" y="2290197"/>
            <a:ext cx="3981450" cy="192224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apiVersion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route.openshift.io/v1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kind: Route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metadata: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name: hello-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spec: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host: hello-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-hello-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.&lt;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Ingress_Domain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&gt;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port: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targetPort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8080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to: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kind: Service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name: hello-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621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6847875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_PVs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37C66-8BEF-1D7E-E1B9-6241AFD2356C}"/>
              </a:ext>
            </a:extLst>
          </p:cNvPr>
          <p:cNvSpPr txBox="1"/>
          <p:nvPr/>
        </p:nvSpPr>
        <p:spPr>
          <a:xfrm>
            <a:off x="1050823" y="6030179"/>
            <a:ext cx="10090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OpenShift Container Platform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Redhat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Container Storage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뿐만 아닌 다양한 바로 사용 가능 하게 끔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CSP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Storage Plugin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탑재 되어 있습니다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Group 365">
            <a:extLst>
              <a:ext uri="{FF2B5EF4-FFF2-40B4-BE49-F238E27FC236}">
                <a16:creationId xmlns:a16="http://schemas.microsoft.com/office/drawing/2014/main" id="{9BE1ED34-D077-8436-B280-BD6CBF32C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434284"/>
              </p:ext>
            </p:extLst>
          </p:nvPr>
        </p:nvGraphicFramePr>
        <p:xfrm>
          <a:off x="3017282" y="1278543"/>
          <a:ext cx="6157436" cy="4520847"/>
        </p:xfrm>
        <a:graphic>
          <a:graphicData uri="http://schemas.openxmlformats.org/drawingml/2006/table">
            <a:tbl>
              <a:tblPr/>
              <a:tblGrid>
                <a:gridCol w="307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8718">
                  <a:extLst>
                    <a:ext uri="{9D8B030D-6E8A-4147-A177-3AD203B41FA5}">
                      <a16:colId xmlns:a16="http://schemas.microsoft.com/office/drawing/2014/main" val="732111540"/>
                    </a:ext>
                  </a:extLst>
                </a:gridCol>
              </a:tblGrid>
              <a:tr h="4264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 가능한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PVs Plugin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7489" marR="97489" marT="46798" marB="46798" anchor="ctr" horzOverflow="overflow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Access Mode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7489" marR="97489" marT="46798" marB="46798" anchor="ctr" horzOverflow="overflow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AWS Elastic Block Store (EBS)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Azure Disk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Azure File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RWO, ROX, RWX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Cinder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Fibre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Channel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RWO, ROX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GCE Persistent Disk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HostPath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iSCSI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RWO, ROX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242327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Local volume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224453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NFS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RWO, ROX, RWX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091629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OpenStack Manila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RWX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817381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Red Hat OpenShift Container Storage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RWO, RWX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712927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VMware vSphere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RWO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77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62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6847875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Autoscale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37C66-8BEF-1D7E-E1B9-6241AFD2356C}"/>
              </a:ext>
            </a:extLst>
          </p:cNvPr>
          <p:cNvSpPr txBox="1"/>
          <p:nvPr/>
        </p:nvSpPr>
        <p:spPr>
          <a:xfrm>
            <a:off x="5453362" y="4091707"/>
            <a:ext cx="5605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OpenShift Container Platform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배포되는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Worker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부하에 따라 자동으로 새로운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배포하거나 삭제 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741986-6AC6-5097-6131-BA961A99D4A9}"/>
              </a:ext>
            </a:extLst>
          </p:cNvPr>
          <p:cNvSpPr/>
          <p:nvPr/>
        </p:nvSpPr>
        <p:spPr>
          <a:xfrm>
            <a:off x="1228725" y="1457325"/>
            <a:ext cx="3981450" cy="436751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apiVersion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"autoscaling.openshift.io/v1"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kind: "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ClusterAutoscaler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metadata: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name: "default"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spec: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podPriorityThreshold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-10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resourceLimits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maxNodesTotal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24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cores: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min: 8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max: 128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memory: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min: 4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max: 256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gpus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- type: nvidia.com/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gpu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min: 0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max: 16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- type: amd.com/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gpu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min: 0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max: 4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scaleDown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enabled: true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delayAfterAdd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10m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delayAfterDelete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5m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delayAfterFailure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30s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unneededTime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5m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69E145-7BA4-83A2-0605-8ED2286A3A49}"/>
              </a:ext>
            </a:extLst>
          </p:cNvPr>
          <p:cNvSpPr/>
          <p:nvPr/>
        </p:nvSpPr>
        <p:spPr>
          <a:xfrm>
            <a:off x="5457825" y="1457325"/>
            <a:ext cx="3981450" cy="237172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apiVersion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autoscaling/v1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kind: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HorizontalPodAutoscaler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metadata: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name: frontend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spec: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scaleTargetRef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apiVersion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apps.openshift.io/v1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kind: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DeploymentConfig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name: frontend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subresource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scale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minReplicas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1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maxReplicas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10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targetCPUUtilizationPercentage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80 </a:t>
            </a:r>
          </a:p>
        </p:txBody>
      </p:sp>
    </p:spTree>
    <p:extLst>
      <p:ext uri="{BB962C8B-B14F-4D97-AF65-F5344CB8AC3E}">
        <p14:creationId xmlns:p14="http://schemas.microsoft.com/office/powerpoint/2010/main" val="116030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26F230A-C2CC-85D8-A2E2-235AF4911D41}"/>
              </a:ext>
            </a:extLst>
          </p:cNvPr>
          <p:cNvSpPr txBox="1">
            <a:spLocks/>
          </p:cNvSpPr>
          <p:nvPr/>
        </p:nvSpPr>
        <p:spPr>
          <a:xfrm>
            <a:off x="3085094" y="922984"/>
            <a:ext cx="792110" cy="387350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│ </a:t>
            </a:r>
            <a:r>
              <a:rPr lang="en-US" altLang="ko-KR" sz="1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목 차</a:t>
            </a:r>
            <a:endParaRPr lang="en-US" sz="1400" b="1" spc="-15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7E07CBA-0650-955A-26BE-7CC319F4BD9B}"/>
              </a:ext>
            </a:extLst>
          </p:cNvPr>
          <p:cNvSpPr txBox="1">
            <a:spLocks/>
          </p:cNvSpPr>
          <p:nvPr/>
        </p:nvSpPr>
        <p:spPr>
          <a:xfrm>
            <a:off x="632400" y="663441"/>
            <a:ext cx="3816530" cy="66620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Contents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8DE2A6E-E96C-B461-1989-8306F1998CCA}"/>
              </a:ext>
            </a:extLst>
          </p:cNvPr>
          <p:cNvSpPr txBox="1">
            <a:spLocks/>
          </p:cNvSpPr>
          <p:nvPr/>
        </p:nvSpPr>
        <p:spPr>
          <a:xfrm>
            <a:off x="2376823" y="2004691"/>
            <a:ext cx="601133" cy="4048151"/>
          </a:xfrm>
          <a:prstGeom prst="rect">
            <a:avLst/>
          </a:prstGeom>
          <a:ln>
            <a:noFill/>
          </a:ln>
        </p:spPr>
        <p:txBody>
          <a:bodyPr t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Ⅰ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Ⅱ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Ⅲ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Ⅳ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Ⅴ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363C1E4-0AF2-E47F-5DAB-A807EA512F6B}"/>
              </a:ext>
            </a:extLst>
          </p:cNvPr>
          <p:cNvSpPr txBox="1">
            <a:spLocks/>
          </p:cNvSpPr>
          <p:nvPr/>
        </p:nvSpPr>
        <p:spPr>
          <a:xfrm>
            <a:off x="3049967" y="1974252"/>
            <a:ext cx="7785268" cy="4176580"/>
          </a:xfrm>
          <a:prstGeom prst="rect">
            <a:avLst/>
          </a:prstGeom>
          <a:ln>
            <a:noFill/>
          </a:ln>
        </p:spPr>
        <p:txBody>
          <a:bodyPr t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Container </a:t>
            </a:r>
            <a:r>
              <a:rPr lang="ko-KR" altLang="en-US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기술 소개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Platform Overview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2400" b="1" spc="-15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Openshift</a:t>
            </a: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 Container Platform Architecture</a:t>
            </a:r>
          </a:p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2400" b="1" spc="-15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Openshift</a:t>
            </a: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 Container Platform </a:t>
            </a:r>
            <a:r>
              <a:rPr lang="ko-KR" altLang="en-US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기본 명령어 및 사용법</a:t>
            </a:r>
            <a:endParaRPr lang="en-US" altLang="ko-KR" sz="2400" b="1" spc="-15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2400" b="1" spc="-15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Openshift</a:t>
            </a:r>
            <a:r>
              <a:rPr lang="en-US" altLang="ko-KR" sz="24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 Container Platform Web Console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B77BF5-9B53-7973-1DE9-12C448EFE852}"/>
              </a:ext>
            </a:extLst>
          </p:cNvPr>
          <p:cNvGrpSpPr/>
          <p:nvPr/>
        </p:nvGrpSpPr>
        <p:grpSpPr>
          <a:xfrm>
            <a:off x="2252574" y="1961645"/>
            <a:ext cx="5437536" cy="3103969"/>
            <a:chOff x="3453578" y="1767693"/>
            <a:chExt cx="3216631" cy="4189187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A92B9EA-0624-488E-0DAF-470A27954F61}"/>
                </a:ext>
              </a:extLst>
            </p:cNvPr>
            <p:cNvCxnSpPr/>
            <p:nvPr/>
          </p:nvCxnSpPr>
          <p:spPr>
            <a:xfrm>
              <a:off x="3453580" y="1767693"/>
              <a:ext cx="32166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E19070C-F625-1BA2-854C-5B65FEA12A43}"/>
                </a:ext>
              </a:extLst>
            </p:cNvPr>
            <p:cNvCxnSpPr/>
            <p:nvPr/>
          </p:nvCxnSpPr>
          <p:spPr>
            <a:xfrm>
              <a:off x="3453578" y="5956880"/>
              <a:ext cx="32166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36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_Logging &amp; Monitoring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687147-645C-BE87-1332-6D60D0AFB2BE}"/>
              </a:ext>
            </a:extLst>
          </p:cNvPr>
          <p:cNvSpPr txBox="1"/>
          <p:nvPr/>
        </p:nvSpPr>
        <p:spPr>
          <a:xfrm>
            <a:off x="1395712" y="5657088"/>
            <a:ext cx="9400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OpenShift Container Platform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 백 가지 이상의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Metrics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수집하는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Prometheus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기반으로 하는 고급 모니터링 솔루션이 제공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되며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Elasticsearch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기반으로 하는 고급 집계 로깅 솔루션이 함께 제공 되어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Cluster Node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장기 로그를 유지할 수 있습니다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16BD813A-1520-122D-7916-3A8003AA7134}"/>
              </a:ext>
            </a:extLst>
          </p:cNvPr>
          <p:cNvSpPr/>
          <p:nvPr/>
        </p:nvSpPr>
        <p:spPr>
          <a:xfrm rot="5400000">
            <a:off x="460592" y="2972059"/>
            <a:ext cx="3176055" cy="1659624"/>
          </a:xfrm>
          <a:prstGeom prst="roundRect">
            <a:avLst/>
          </a:prstGeom>
          <a:noFill/>
          <a:ln>
            <a:solidFill>
              <a:srgbClr val="005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C1123-87E9-49D1-5221-8855ED98B823}"/>
              </a:ext>
            </a:extLst>
          </p:cNvPr>
          <p:cNvSpPr txBox="1"/>
          <p:nvPr/>
        </p:nvSpPr>
        <p:spPr>
          <a:xfrm>
            <a:off x="1249038" y="4829442"/>
            <a:ext cx="165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 err="1">
                <a:latin typeface="+mj-ea"/>
                <a:ea typeface="+mj-ea"/>
              </a:rPr>
              <a:t>Openshift</a:t>
            </a:r>
            <a:r>
              <a:rPr kumimoji="1" lang="en-US" altLang="ko-KR" sz="1200" dirty="0">
                <a:latin typeface="+mj-ea"/>
                <a:ea typeface="+mj-ea"/>
              </a:rPr>
              <a:t> Container</a:t>
            </a:r>
          </a:p>
          <a:p>
            <a:pPr algn="ctr"/>
            <a:r>
              <a:rPr kumimoji="1" lang="en-US" altLang="ko-KR" sz="1200" dirty="0">
                <a:latin typeface="+mj-ea"/>
                <a:ea typeface="+mj-ea"/>
              </a:rPr>
              <a:t>Platform Nodes</a:t>
            </a:r>
            <a:endParaRPr kumimoji="1" lang="ko-KR" altLang="en-US" sz="1200" dirty="0">
              <a:latin typeface="+mj-ea"/>
              <a:ea typeface="+mj-ea"/>
            </a:endParaRPr>
          </a:p>
        </p:txBody>
      </p:sp>
      <p:cxnSp>
        <p:nvCxnSpPr>
          <p:cNvPr id="23" name="Connector: Elbow 73">
            <a:extLst>
              <a:ext uri="{FF2B5EF4-FFF2-40B4-BE49-F238E27FC236}">
                <a16:creationId xmlns:a16="http://schemas.microsoft.com/office/drawing/2014/main" id="{07757694-1DC9-5992-97EA-C3BAB14B9D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19720" y="-338472"/>
            <a:ext cx="1333070" cy="5480318"/>
          </a:xfrm>
          <a:prstGeom prst="bentConnector2">
            <a:avLst/>
          </a:prstGeom>
          <a:ln>
            <a:solidFill>
              <a:srgbClr val="005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DFE9B607-9F2B-391D-1256-7D0E78BBD843}"/>
              </a:ext>
            </a:extLst>
          </p:cNvPr>
          <p:cNvSpPr/>
          <p:nvPr/>
        </p:nvSpPr>
        <p:spPr>
          <a:xfrm rot="5400000">
            <a:off x="2253075" y="2985633"/>
            <a:ext cx="3176055" cy="1659624"/>
          </a:xfrm>
          <a:prstGeom prst="roundRect">
            <a:avLst/>
          </a:prstGeom>
          <a:noFill/>
          <a:ln>
            <a:solidFill>
              <a:srgbClr val="005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7B5C6B-63EC-CACE-1214-18FDFB2BE328}"/>
              </a:ext>
            </a:extLst>
          </p:cNvPr>
          <p:cNvSpPr txBox="1"/>
          <p:nvPr/>
        </p:nvSpPr>
        <p:spPr>
          <a:xfrm>
            <a:off x="3068768" y="4843016"/>
            <a:ext cx="159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 err="1">
                <a:latin typeface="+mj-ea"/>
                <a:ea typeface="+mj-ea"/>
              </a:rPr>
              <a:t>Openshift</a:t>
            </a:r>
            <a:r>
              <a:rPr kumimoji="1" lang="en-US" altLang="ko-KR" sz="1200" dirty="0">
                <a:latin typeface="+mj-ea"/>
                <a:ea typeface="+mj-ea"/>
              </a:rPr>
              <a:t> Container</a:t>
            </a:r>
          </a:p>
          <a:p>
            <a:pPr algn="ctr"/>
            <a:r>
              <a:rPr kumimoji="1" lang="en-US" altLang="ko-KR" sz="1200" dirty="0">
                <a:latin typeface="+mj-ea"/>
                <a:ea typeface="+mj-ea"/>
              </a:rPr>
              <a:t>Platform Nodes</a:t>
            </a:r>
            <a:endParaRPr kumimoji="1" lang="ko-KR" altLang="en-US" sz="1200" dirty="0">
              <a:latin typeface="+mj-ea"/>
              <a:ea typeface="+mj-ea"/>
            </a:endParaRPr>
          </a:p>
        </p:txBody>
      </p:sp>
      <p:sp>
        <p:nvSpPr>
          <p:cNvPr id="29" name="모서리가 둥근 직사각형 5">
            <a:extLst>
              <a:ext uri="{FF2B5EF4-FFF2-40B4-BE49-F238E27FC236}">
                <a16:creationId xmlns:a16="http://schemas.microsoft.com/office/drawing/2014/main" id="{C5943BBA-064A-7CB6-0D26-CFE21E72D5F4}"/>
              </a:ext>
            </a:extLst>
          </p:cNvPr>
          <p:cNvSpPr/>
          <p:nvPr/>
        </p:nvSpPr>
        <p:spPr>
          <a:xfrm rot="5400000">
            <a:off x="4065099" y="2985634"/>
            <a:ext cx="3176055" cy="1659624"/>
          </a:xfrm>
          <a:prstGeom prst="roundRect">
            <a:avLst/>
          </a:prstGeom>
          <a:noFill/>
          <a:ln>
            <a:solidFill>
              <a:srgbClr val="005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7A59F6-279E-D330-D416-CB7CA5EC8AAC}"/>
              </a:ext>
            </a:extLst>
          </p:cNvPr>
          <p:cNvSpPr txBox="1"/>
          <p:nvPr/>
        </p:nvSpPr>
        <p:spPr>
          <a:xfrm>
            <a:off x="4880792" y="4843017"/>
            <a:ext cx="159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 err="1">
                <a:latin typeface="+mj-ea"/>
                <a:ea typeface="+mj-ea"/>
              </a:rPr>
              <a:t>Openshift</a:t>
            </a:r>
            <a:r>
              <a:rPr kumimoji="1" lang="en-US" altLang="ko-KR" sz="1200" dirty="0">
                <a:latin typeface="+mj-ea"/>
                <a:ea typeface="+mj-ea"/>
              </a:rPr>
              <a:t> Container</a:t>
            </a:r>
          </a:p>
          <a:p>
            <a:pPr algn="ctr"/>
            <a:r>
              <a:rPr kumimoji="1" lang="en-US" altLang="ko-KR" sz="1200" dirty="0">
                <a:latin typeface="+mj-ea"/>
                <a:ea typeface="+mj-ea"/>
              </a:rPr>
              <a:t>Platform Nodes</a:t>
            </a:r>
            <a:endParaRPr kumimoji="1" lang="ko-KR" altLang="en-US" sz="1200" dirty="0">
              <a:latin typeface="+mj-ea"/>
              <a:ea typeface="+mj-ea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7FC3F0E-1B6B-7C48-EAFF-2DFD972BA874}"/>
              </a:ext>
            </a:extLst>
          </p:cNvPr>
          <p:cNvCxnSpPr/>
          <p:nvPr/>
        </p:nvCxnSpPr>
        <p:spPr>
          <a:xfrm rot="5400000" flipH="1" flipV="1">
            <a:off x="5009174" y="564557"/>
            <a:ext cx="1346644" cy="3687835"/>
          </a:xfrm>
          <a:prstGeom prst="bentConnector2">
            <a:avLst/>
          </a:prstGeom>
          <a:ln>
            <a:solidFill>
              <a:srgbClr val="005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BFCD077-34E2-9FA1-E9B4-C225870035F0}"/>
              </a:ext>
            </a:extLst>
          </p:cNvPr>
          <p:cNvCxnSpPr/>
          <p:nvPr/>
        </p:nvCxnSpPr>
        <p:spPr>
          <a:xfrm rot="5400000" flipH="1" flipV="1">
            <a:off x="5915186" y="1470570"/>
            <a:ext cx="1346645" cy="18758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8B77F94-8CF8-B7AE-ADA0-B58DE5F26905}"/>
              </a:ext>
            </a:extLst>
          </p:cNvPr>
          <p:cNvCxnSpPr>
            <a:cxnSpLocks/>
          </p:cNvCxnSpPr>
          <p:nvPr/>
        </p:nvCxnSpPr>
        <p:spPr>
          <a:xfrm>
            <a:off x="8489086" y="1735152"/>
            <a:ext cx="1083864" cy="751"/>
          </a:xfrm>
          <a:prstGeom prst="straightConnector1">
            <a:avLst/>
          </a:prstGeom>
          <a:ln>
            <a:solidFill>
              <a:srgbClr val="005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42C45D-F390-96A8-E0AD-60FD5BD5C7AB}"/>
              </a:ext>
            </a:extLst>
          </p:cNvPr>
          <p:cNvSpPr txBox="1"/>
          <p:nvPr/>
        </p:nvSpPr>
        <p:spPr>
          <a:xfrm>
            <a:off x="2923916" y="1396797"/>
            <a:ext cx="18582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000" dirty="0">
                <a:latin typeface="+mj-ea"/>
                <a:ea typeface="+mj-ea"/>
              </a:rPr>
              <a:t>Container, K8S Logging </a:t>
            </a:r>
            <a:r>
              <a:rPr kumimoji="1" lang="ko-KR" altLang="en-US" sz="1000" dirty="0">
                <a:latin typeface="+mj-ea"/>
                <a:ea typeface="+mj-ea"/>
              </a:rPr>
              <a:t>수집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538DAD5-D4B2-8205-1F52-3BE036A0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92" y="1246343"/>
            <a:ext cx="942975" cy="9810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1827A96-5A22-9213-FAEF-588889AD43D8}"/>
              </a:ext>
            </a:extLst>
          </p:cNvPr>
          <p:cNvSpPr txBox="1"/>
          <p:nvPr/>
        </p:nvSpPr>
        <p:spPr>
          <a:xfrm>
            <a:off x="7480096" y="1083827"/>
            <a:ext cx="1128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+mj-ea"/>
                <a:ea typeface="+mj-ea"/>
              </a:rPr>
              <a:t>Elastic Search</a:t>
            </a:r>
            <a:endParaRPr kumimoji="1" lang="ko-KR" altLang="en-US" sz="1200" dirty="0">
              <a:latin typeface="+mj-ea"/>
              <a:ea typeface="+mj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F1E7BEF-F37D-FF59-7246-BB40CF6B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209" y="1375921"/>
            <a:ext cx="722928" cy="83642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9EFF9DA-7906-9502-1CD8-51412185691A}"/>
              </a:ext>
            </a:extLst>
          </p:cNvPr>
          <p:cNvSpPr txBox="1"/>
          <p:nvPr/>
        </p:nvSpPr>
        <p:spPr>
          <a:xfrm>
            <a:off x="9835489" y="1136833"/>
            <a:ext cx="655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+mj-ea"/>
                <a:ea typeface="+mj-ea"/>
              </a:rPr>
              <a:t>Kibana</a:t>
            </a:r>
            <a:endParaRPr kumimoji="1" lang="ko-KR" altLang="en-US" sz="1200" dirty="0">
              <a:latin typeface="+mj-ea"/>
              <a:ea typeface="+mj-ea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022E889-DD50-EEDC-779A-94F1ADB6F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796"/>
          <a:stretch/>
        </p:blipFill>
        <p:spPr>
          <a:xfrm>
            <a:off x="1327744" y="2275708"/>
            <a:ext cx="439966" cy="48950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5447A55-3160-7A86-6C6B-B27451CDF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796"/>
          <a:stretch/>
        </p:blipFill>
        <p:spPr>
          <a:xfrm>
            <a:off x="3125773" y="2278508"/>
            <a:ext cx="439966" cy="4895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A6AEFF8-3CFC-94D5-368D-04F68F3E44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796"/>
          <a:stretch/>
        </p:blipFill>
        <p:spPr>
          <a:xfrm>
            <a:off x="4936218" y="2275563"/>
            <a:ext cx="439966" cy="489507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E43673-846A-848A-9D8A-56D7FBC08B49}"/>
              </a:ext>
            </a:extLst>
          </p:cNvPr>
          <p:cNvGrpSpPr/>
          <p:nvPr/>
        </p:nvGrpSpPr>
        <p:grpSpPr>
          <a:xfrm>
            <a:off x="5147123" y="3214452"/>
            <a:ext cx="1093049" cy="488526"/>
            <a:chOff x="5124263" y="3262077"/>
            <a:chExt cx="1093049" cy="48852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B29854B-6391-5748-18D1-01891C70C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4263" y="3353075"/>
              <a:ext cx="503841" cy="363680"/>
            </a:xfrm>
            <a:prstGeom prst="rect">
              <a:avLst/>
            </a:prstGeom>
          </p:spPr>
        </p:pic>
        <p:pic>
          <p:nvPicPr>
            <p:cNvPr id="50" name="Picture 8" descr="prometheus &amp; grafana 활용하여 DB 모니터링 시스템 구축하기 | Green's database">
              <a:extLst>
                <a:ext uri="{FF2B5EF4-FFF2-40B4-BE49-F238E27FC236}">
                  <a16:creationId xmlns:a16="http://schemas.microsoft.com/office/drawing/2014/main" id="{343F3159-84EF-AEBB-546C-10FAAC901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3" t="20436" r="72283" b="64033"/>
            <a:stretch/>
          </p:blipFill>
          <p:spPr bwMode="auto">
            <a:xfrm>
              <a:off x="5840204" y="3262077"/>
              <a:ext cx="377108" cy="48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76BE1B1-C75A-A122-2DBF-331FE443083A}"/>
              </a:ext>
            </a:extLst>
          </p:cNvPr>
          <p:cNvGrpSpPr/>
          <p:nvPr/>
        </p:nvGrpSpPr>
        <p:grpSpPr>
          <a:xfrm>
            <a:off x="3282780" y="3214452"/>
            <a:ext cx="1093049" cy="488526"/>
            <a:chOff x="5124263" y="3262077"/>
            <a:chExt cx="1093049" cy="488526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1E6F471-3F5B-39B9-3F0C-7C0E05B03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4263" y="3353075"/>
              <a:ext cx="503841" cy="363680"/>
            </a:xfrm>
            <a:prstGeom prst="rect">
              <a:avLst/>
            </a:prstGeom>
          </p:spPr>
        </p:pic>
        <p:pic>
          <p:nvPicPr>
            <p:cNvPr id="56" name="Picture 8" descr="prometheus &amp; grafana 활용하여 DB 모니터링 시스템 구축하기 | Green's database">
              <a:extLst>
                <a:ext uri="{FF2B5EF4-FFF2-40B4-BE49-F238E27FC236}">
                  <a16:creationId xmlns:a16="http://schemas.microsoft.com/office/drawing/2014/main" id="{EC94C45E-E6E7-2A82-1B89-17B680D93F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3" t="20436" r="72283" b="64033"/>
            <a:stretch/>
          </p:blipFill>
          <p:spPr bwMode="auto">
            <a:xfrm>
              <a:off x="5840204" y="3262077"/>
              <a:ext cx="377108" cy="48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61DF8B6-B137-16E7-C436-94CE8EBDCB3A}"/>
              </a:ext>
            </a:extLst>
          </p:cNvPr>
          <p:cNvGrpSpPr/>
          <p:nvPr/>
        </p:nvGrpSpPr>
        <p:grpSpPr>
          <a:xfrm>
            <a:off x="1492697" y="3214452"/>
            <a:ext cx="1093049" cy="488526"/>
            <a:chOff x="5124263" y="3262077"/>
            <a:chExt cx="1093049" cy="488526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2DFE72C-C041-F4A7-8076-1487431E9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4263" y="3353075"/>
              <a:ext cx="503841" cy="363680"/>
            </a:xfrm>
            <a:prstGeom prst="rect">
              <a:avLst/>
            </a:prstGeom>
          </p:spPr>
        </p:pic>
        <p:pic>
          <p:nvPicPr>
            <p:cNvPr id="59" name="Picture 8" descr="prometheus &amp; grafana 활용하여 DB 모니터링 시스템 구축하기 | Green's database">
              <a:extLst>
                <a:ext uri="{FF2B5EF4-FFF2-40B4-BE49-F238E27FC236}">
                  <a16:creationId xmlns:a16="http://schemas.microsoft.com/office/drawing/2014/main" id="{A3C0367C-20AD-9472-C212-BB2005F5EA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3" t="20436" r="72283" b="64033"/>
            <a:stretch/>
          </p:blipFill>
          <p:spPr bwMode="auto">
            <a:xfrm>
              <a:off x="5840204" y="3262077"/>
              <a:ext cx="377108" cy="48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EA8E75B-F757-1924-ABD0-F1A9C98BB91E}"/>
              </a:ext>
            </a:extLst>
          </p:cNvPr>
          <p:cNvSpPr txBox="1"/>
          <p:nvPr/>
        </p:nvSpPr>
        <p:spPr>
          <a:xfrm>
            <a:off x="5162989" y="3898467"/>
            <a:ext cx="1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000" dirty="0" err="1">
                <a:latin typeface="+mj-ea"/>
                <a:ea typeface="+mj-ea"/>
              </a:rPr>
              <a:t>Fluentbit</a:t>
            </a:r>
            <a:endParaRPr kumimoji="1" lang="en-US" altLang="ko-KR" sz="10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000" dirty="0">
                <a:latin typeface="+mj-ea"/>
                <a:ea typeface="+mj-ea"/>
              </a:rPr>
              <a:t>Exporter</a:t>
            </a:r>
            <a:endParaRPr kumimoji="1" lang="ko-KR" altLang="en-US" sz="1000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B0896B-6ED9-B6DC-D420-0D8FC493C5F5}"/>
              </a:ext>
            </a:extLst>
          </p:cNvPr>
          <p:cNvSpPr txBox="1"/>
          <p:nvPr/>
        </p:nvSpPr>
        <p:spPr>
          <a:xfrm>
            <a:off x="3409271" y="3898467"/>
            <a:ext cx="1259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000" dirty="0" err="1">
                <a:latin typeface="+mj-ea"/>
                <a:ea typeface="+mj-ea"/>
              </a:rPr>
              <a:t>Fluentbit</a:t>
            </a:r>
            <a:endParaRPr kumimoji="1" lang="en-US" altLang="ko-KR" sz="10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000" dirty="0">
                <a:latin typeface="+mj-ea"/>
                <a:ea typeface="+mj-ea"/>
              </a:rPr>
              <a:t>Exporter</a:t>
            </a:r>
            <a:endParaRPr kumimoji="1" lang="ko-KR" altLang="en-US" sz="1000" dirty="0"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D8CA8B-647D-73A3-8756-56E59DD6C9F7}"/>
              </a:ext>
            </a:extLst>
          </p:cNvPr>
          <p:cNvSpPr txBox="1"/>
          <p:nvPr/>
        </p:nvSpPr>
        <p:spPr>
          <a:xfrm>
            <a:off x="1607175" y="3898467"/>
            <a:ext cx="1121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000" dirty="0" err="1">
                <a:latin typeface="+mj-ea"/>
                <a:ea typeface="+mj-ea"/>
              </a:rPr>
              <a:t>Fluentbit</a:t>
            </a:r>
            <a:endParaRPr kumimoji="1" lang="en-US" altLang="ko-KR" sz="10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000" dirty="0">
                <a:latin typeface="+mj-ea"/>
                <a:ea typeface="+mj-ea"/>
              </a:rPr>
              <a:t>Exporter</a:t>
            </a:r>
            <a:endParaRPr kumimoji="1" lang="ko-KR" altLang="en-US" sz="1000" dirty="0">
              <a:latin typeface="+mj-ea"/>
              <a:ea typeface="+mj-ea"/>
            </a:endParaRPr>
          </a:p>
        </p:txBody>
      </p:sp>
      <p:pic>
        <p:nvPicPr>
          <p:cNvPr id="63" name="Picture 10" descr="Prometheus + Grafana로 모니터링하기 (1) | Herren 기술블로그">
            <a:extLst>
              <a:ext uri="{FF2B5EF4-FFF2-40B4-BE49-F238E27FC236}">
                <a16:creationId xmlns:a16="http://schemas.microsoft.com/office/drawing/2014/main" id="{EC2C87A2-1270-9029-10E8-FF4BA5645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4" r="21116"/>
          <a:stretch/>
        </p:blipFill>
        <p:spPr bwMode="auto">
          <a:xfrm>
            <a:off x="7534132" y="2496893"/>
            <a:ext cx="962672" cy="9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Prometheus + Grafana로 모니터링하기 (1) | Herren 기술블로그">
            <a:extLst>
              <a:ext uri="{FF2B5EF4-FFF2-40B4-BE49-F238E27FC236}">
                <a16:creationId xmlns:a16="http://schemas.microsoft.com/office/drawing/2014/main" id="{303F1CBE-9F99-0D09-071F-37BC49C1A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28385" b="22435"/>
          <a:stretch/>
        </p:blipFill>
        <p:spPr bwMode="auto">
          <a:xfrm>
            <a:off x="7663502" y="3909027"/>
            <a:ext cx="723349" cy="76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C1B585C-84F7-1AB1-1113-E334D42A7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735" y="2580713"/>
            <a:ext cx="855766" cy="838526"/>
          </a:xfrm>
          <a:prstGeom prst="rect">
            <a:avLst/>
          </a:prstGeom>
        </p:spPr>
      </p:pic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65D358A-35A1-EDB5-3F19-03740BED898D}"/>
              </a:ext>
            </a:extLst>
          </p:cNvPr>
          <p:cNvCxnSpPr>
            <a:cxnSpLocks/>
          </p:cNvCxnSpPr>
          <p:nvPr/>
        </p:nvCxnSpPr>
        <p:spPr>
          <a:xfrm flipV="1">
            <a:off x="5650560" y="2768015"/>
            <a:ext cx="1829536" cy="306588"/>
          </a:xfrm>
          <a:prstGeom prst="bentConnector3">
            <a:avLst>
              <a:gd name="adj1" fmla="val 50000"/>
            </a:avLst>
          </a:prstGeom>
          <a:ln>
            <a:solidFill>
              <a:srgbClr val="005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914231A-2055-1828-B570-4E158E2E142A}"/>
              </a:ext>
            </a:extLst>
          </p:cNvPr>
          <p:cNvCxnSpPr>
            <a:cxnSpLocks/>
          </p:cNvCxnSpPr>
          <p:nvPr/>
        </p:nvCxnSpPr>
        <p:spPr>
          <a:xfrm>
            <a:off x="8507276" y="2932508"/>
            <a:ext cx="1083864" cy="751"/>
          </a:xfrm>
          <a:prstGeom prst="straightConnector1">
            <a:avLst/>
          </a:prstGeom>
          <a:ln>
            <a:solidFill>
              <a:srgbClr val="005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0ABB1F-D511-6E49-649E-5C48E34A70C8}"/>
              </a:ext>
            </a:extLst>
          </p:cNvPr>
          <p:cNvSpPr txBox="1"/>
          <p:nvPr/>
        </p:nvSpPr>
        <p:spPr>
          <a:xfrm>
            <a:off x="7451339" y="3618758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+mj-ea"/>
                <a:ea typeface="+mj-ea"/>
              </a:rPr>
              <a:t>Alert Manager</a:t>
            </a:r>
            <a:endParaRPr kumimoji="1" lang="ko-KR" altLang="en-US" sz="1200" dirty="0">
              <a:latin typeface="+mj-ea"/>
              <a:ea typeface="+mj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C0599C9-12AD-9739-BF18-4E4078385C06}"/>
              </a:ext>
            </a:extLst>
          </p:cNvPr>
          <p:cNvSpPr txBox="1"/>
          <p:nvPr/>
        </p:nvSpPr>
        <p:spPr>
          <a:xfrm>
            <a:off x="9829416" y="2318620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+mj-ea"/>
                <a:ea typeface="+mj-ea"/>
              </a:rPr>
              <a:t>Grafana</a:t>
            </a:r>
            <a:endParaRPr kumimoji="1"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9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_Application Deploy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687147-645C-BE87-1332-6D60D0AFB2BE}"/>
              </a:ext>
            </a:extLst>
          </p:cNvPr>
          <p:cNvSpPr txBox="1"/>
          <p:nvPr/>
        </p:nvSpPr>
        <p:spPr>
          <a:xfrm>
            <a:off x="1395712" y="4794676"/>
            <a:ext cx="9400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OpenShift S2I(Source-to-Image)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기능을 사용하여 소스 코드를 기반으로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자동으로 빌드하고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 Container Platform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배포가 가능합니다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콘솔에서 액세스할 수 있는 개발자 카탈로그에서 애플리케이션 템플릿을 게시하고 액세스할 수 있습니다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Python, Ruby, Java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Node.js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여러 런타임 언어와 데이터베이스 및 메시징 서버를 자동으로 배포 할 수 있습니다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069EAD-984E-D83F-85BB-252FBE17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6" y="1647825"/>
            <a:ext cx="74771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3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_Echo System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687147-645C-BE87-1332-6D60D0AFB2BE}"/>
              </a:ext>
            </a:extLst>
          </p:cNvPr>
          <p:cNvSpPr txBox="1"/>
          <p:nvPr/>
        </p:nvSpPr>
        <p:spPr>
          <a:xfrm>
            <a:off x="1683691" y="5314816"/>
            <a:ext cx="8824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Red hat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및 타사 파트너가 개발한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Echo System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200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개가 넘는 솔루션이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 Platform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Marketplace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등록 되어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카탈로그 형태로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쉽게 배포하고 관리 할 수 있습니다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9B5683-E3DF-24F7-F6CC-F0E3D12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6" y="1380881"/>
            <a:ext cx="7134225" cy="36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2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_Developer Services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687147-645C-BE87-1332-6D60D0AFB2BE}"/>
              </a:ext>
            </a:extLst>
          </p:cNvPr>
          <p:cNvSpPr txBox="1"/>
          <p:nvPr/>
        </p:nvSpPr>
        <p:spPr>
          <a:xfrm>
            <a:off x="1683691" y="5314816"/>
            <a:ext cx="8824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 Namespace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애플리케이션을 쉽게 배포할 수 있도록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Git,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Registry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구성 요소를 시각적으로 표현 할 수 있는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Console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제공합니다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43F4A-97BD-CF76-D328-29E6E709C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28" y="1219821"/>
            <a:ext cx="7500938" cy="38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1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_CI/CD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687147-645C-BE87-1332-6D60D0AFB2BE}"/>
              </a:ext>
            </a:extLst>
          </p:cNvPr>
          <p:cNvSpPr txBox="1"/>
          <p:nvPr/>
        </p:nvSpPr>
        <p:spPr>
          <a:xfrm>
            <a:off x="1683691" y="5314816"/>
            <a:ext cx="8824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바로 사용 가능한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CI/CD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기능을 제공하여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Jenkins Plugin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통한 스크립트 실행과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Tekton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기반으로 한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Pipeline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통하여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애플리케이션을 배포 할 수 있습니다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77AAC5-C9E9-A065-8E55-4C8EB2413014}"/>
              </a:ext>
            </a:extLst>
          </p:cNvPr>
          <p:cNvGrpSpPr/>
          <p:nvPr/>
        </p:nvGrpSpPr>
        <p:grpSpPr>
          <a:xfrm>
            <a:off x="692275" y="1682155"/>
            <a:ext cx="10807443" cy="2802229"/>
            <a:chOff x="857588" y="1682154"/>
            <a:chExt cx="10807443" cy="28022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8755EF5-552B-49C8-85D3-FB6F9F183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8148" y="1682154"/>
              <a:ext cx="4656883" cy="28022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E6A656-81BA-C825-4DD9-AFB0C4E6D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588" y="1682155"/>
              <a:ext cx="5653360" cy="2802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353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_Tracing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687147-645C-BE87-1332-6D60D0AFB2BE}"/>
              </a:ext>
            </a:extLst>
          </p:cNvPr>
          <p:cNvSpPr txBox="1"/>
          <p:nvPr/>
        </p:nvSpPr>
        <p:spPr>
          <a:xfrm>
            <a:off x="2148572" y="5305880"/>
            <a:ext cx="7894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Kiali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/Jaeger/Istio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쉽게 배포하여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Service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단위의 분산 추적 </a:t>
            </a:r>
            <a:r>
              <a:rPr lang="ko-KR" altLang="en-US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트레이싱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기능을 제공 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CA8038-30E3-ABF6-2DFE-33B1484F1FC7}"/>
              </a:ext>
            </a:extLst>
          </p:cNvPr>
          <p:cNvGrpSpPr/>
          <p:nvPr/>
        </p:nvGrpSpPr>
        <p:grpSpPr>
          <a:xfrm>
            <a:off x="324830" y="1992835"/>
            <a:ext cx="11542339" cy="2561043"/>
            <a:chOff x="265729" y="1620602"/>
            <a:chExt cx="11542339" cy="25610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1C18C3-136D-0A67-80AB-842B5A274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729" y="1620602"/>
              <a:ext cx="5580203" cy="25610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F5FB6C-7E7C-5C73-ACA1-9BD912DF6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387" y="1620603"/>
              <a:ext cx="5724681" cy="2561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265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7384815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02.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Overview_Openshift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상세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_Backup &amp; Restore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37C66-8BEF-1D7E-E1B9-6241AFD2356C}"/>
              </a:ext>
            </a:extLst>
          </p:cNvPr>
          <p:cNvSpPr txBox="1"/>
          <p:nvPr/>
        </p:nvSpPr>
        <p:spPr>
          <a:xfrm>
            <a:off x="2816956" y="5716143"/>
            <a:ext cx="6558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OpenShift API for Data Protection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쉽게 배포하여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ETCD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뿐만 아닌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PV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애플리케이션 레벨까지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Backup &amp; Restore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기능을 제공 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589F2E-35E6-BAD6-97FC-990B10E0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5" y="1185060"/>
            <a:ext cx="89249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1ED0C-6591-BB90-C61C-8BCEAC192480}"/>
              </a:ext>
            </a:extLst>
          </p:cNvPr>
          <p:cNvSpPr txBox="1"/>
          <p:nvPr/>
        </p:nvSpPr>
        <p:spPr>
          <a:xfrm>
            <a:off x="592315" y="2405641"/>
            <a:ext cx="97088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7510">
              <a:spcBef>
                <a:spcPts val="8"/>
              </a:spcBef>
              <a:spcAft>
                <a:spcPts val="8"/>
              </a:spcAft>
            </a:pPr>
            <a:r>
              <a:rPr lang="en-US" altLang="ko-KR" sz="3501" b="1" dirty="0">
                <a:solidFill>
                  <a:prstClr val="white"/>
                </a:solidFill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rPr>
              <a:t>03. </a:t>
            </a:r>
            <a:r>
              <a:rPr lang="en-US" altLang="ko-KR" sz="3600" b="1" spc="-15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Openshift</a:t>
            </a:r>
            <a:r>
              <a:rPr lang="en-US" altLang="ko-KR" sz="36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 Container Platform Architecture</a:t>
            </a:r>
          </a:p>
          <a:p>
            <a:pPr defTabSz="727510">
              <a:spcBef>
                <a:spcPts val="8"/>
              </a:spcBef>
              <a:spcAft>
                <a:spcPts val="8"/>
              </a:spcAft>
            </a:pPr>
            <a:endParaRPr lang="en-US" altLang="ko-KR" sz="1600" b="1" dirty="0">
              <a:solidFill>
                <a:prstClr val="white"/>
              </a:solidFill>
              <a:latin typeface="나눔고딕" pitchFamily="2" charset="-127"/>
              <a:ea typeface="나눔고딕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96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Architecture_Installation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FC85ADA-E147-965E-4435-15AEC5F0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0" y="1781840"/>
            <a:ext cx="5947335" cy="3454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25AB40-D8B4-2A07-93C4-7C449D1D2D65}"/>
              </a:ext>
            </a:extLst>
          </p:cNvPr>
          <p:cNvSpPr txBox="1"/>
          <p:nvPr/>
        </p:nvSpPr>
        <p:spPr>
          <a:xfrm>
            <a:off x="6389625" y="2797866"/>
            <a:ext cx="54936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Ignition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파일을 통하여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부팅 시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Bootstrap, Master, Worker Node Role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따른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RHEL CoreOS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사용 할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user, system config, storage config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구성 할 수 있습니다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Conatainer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Platform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Bootstrap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배포를 시작으로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Bootstrap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분기하고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Worker 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생성하는 단계로 진행 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201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Architecture_Kubernetes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AABE3C-B9AD-C67E-DA36-01ADCB9C53C4}"/>
              </a:ext>
            </a:extLst>
          </p:cNvPr>
          <p:cNvSpPr txBox="1"/>
          <p:nvPr/>
        </p:nvSpPr>
        <p:spPr>
          <a:xfrm>
            <a:off x="6374385" y="2888970"/>
            <a:ext cx="54936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Kubernetes Architecture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기반으로 합니다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Master Node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에는 일반적인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Kuber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netes Control Plane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 뿐만 아니라 인증에 필요한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oauth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클러스터 관리에 필요한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Machine Config,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 된 서비스를 관리하기위해 필요한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Custom Resource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등이 추가 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Woker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에는 기본적으로 제공 되는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Ingress, Registry, Monitoring, Logging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시스템을 포함한 사용자 애플리케이션이 배포 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D0B771-A9D6-87EC-A7DF-870D1DAFC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54" y="1411583"/>
            <a:ext cx="5540002" cy="41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3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1ED0C-6591-BB90-C61C-8BCEAC192480}"/>
              </a:ext>
            </a:extLst>
          </p:cNvPr>
          <p:cNvSpPr txBox="1"/>
          <p:nvPr/>
        </p:nvSpPr>
        <p:spPr>
          <a:xfrm>
            <a:off x="592315" y="2405641"/>
            <a:ext cx="8969796" cy="63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7510">
              <a:spcBef>
                <a:spcPts val="8"/>
              </a:spcBef>
              <a:spcAft>
                <a:spcPts val="8"/>
              </a:spcAft>
            </a:pPr>
            <a:r>
              <a:rPr lang="en-US" altLang="ko-KR" sz="3501" b="1" dirty="0">
                <a:solidFill>
                  <a:prstClr val="white"/>
                </a:solidFill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rPr>
              <a:t>01. Container</a:t>
            </a:r>
            <a:r>
              <a:rPr lang="ko-KR" altLang="en-US" sz="3501" b="1" dirty="0">
                <a:solidFill>
                  <a:prstClr val="white"/>
                </a:solidFill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rPr>
              <a:t> 기술 소개</a:t>
            </a:r>
            <a:endParaRPr lang="en-US" altLang="ko-KR" sz="1600" b="1" dirty="0">
              <a:solidFill>
                <a:prstClr val="white"/>
              </a:solidFill>
              <a:latin typeface="나눔고딕" pitchFamily="2" charset="-127"/>
              <a:ea typeface="나눔고딕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Architecture_Kubernetes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FE8B53E-6DE1-D2BD-9946-53E7DDFB0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74" y="1374286"/>
            <a:ext cx="5970110" cy="4519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65036-78A4-D966-5122-88515FAB79D8}"/>
              </a:ext>
            </a:extLst>
          </p:cNvPr>
          <p:cNvSpPr txBox="1"/>
          <p:nvPr/>
        </p:nvSpPr>
        <p:spPr>
          <a:xfrm>
            <a:off x="6428784" y="3155442"/>
            <a:ext cx="5493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운영자나 개발자는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Kubernetes API Server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 다양한 유형의 애플리케이션 업데이트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기타 요청을 보내며 수행 한 요청에 대하여서는 각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배치 된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Kubelet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실제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실제 요청 된 작업을 수행합니다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-Proxy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Ingress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요청에 대하여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외부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네트워크를 처리 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341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Architecture_Kubernetes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665036-78A4-D966-5122-88515FAB79D8}"/>
              </a:ext>
            </a:extLst>
          </p:cNvPr>
          <p:cNvSpPr txBox="1"/>
          <p:nvPr/>
        </p:nvSpPr>
        <p:spPr>
          <a:xfrm>
            <a:off x="6428784" y="3155442"/>
            <a:ext cx="5493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Kubernetes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ETCD Service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Kubernetes Metadata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저장소로 사용하며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Production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환경에서는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이상의 홀 수로 구성 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ETCD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운영자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개발자의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kubectl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 수행 시 반환 되는 모든 결과 값이 저장되어 있으며 애플리케이션의 목표 상태 정보를 가지고 있습니다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9C4FF5-5C92-CF82-5CB9-4043646D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8" y="2362879"/>
            <a:ext cx="5857750" cy="27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60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Architecture_Kubernetes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665036-78A4-D966-5122-88515FAB79D8}"/>
              </a:ext>
            </a:extLst>
          </p:cNvPr>
          <p:cNvSpPr txBox="1"/>
          <p:nvPr/>
        </p:nvSpPr>
        <p:spPr>
          <a:xfrm>
            <a:off x="5223070" y="3543858"/>
            <a:ext cx="62028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Production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환경에서는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이상의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Master 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6443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노출하고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Load Balancer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Grouping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되어 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200" u="sng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80/443 Port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HTTP/HTTPS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접근하여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Ingress Route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 Port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활성화 되어 있는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SVC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접근이 가능 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8CC3AB-EE6C-A151-BF41-BAD51508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90" y="1178262"/>
            <a:ext cx="4108520" cy="495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Architecture_Kubernetes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665036-78A4-D966-5122-88515FAB79D8}"/>
              </a:ext>
            </a:extLst>
          </p:cNvPr>
          <p:cNvSpPr txBox="1"/>
          <p:nvPr/>
        </p:nvSpPr>
        <p:spPr>
          <a:xfrm>
            <a:off x="5716685" y="3412363"/>
            <a:ext cx="6202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MachineSet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리소스를 통하여 자동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수동으로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수를 스케일링이 가능 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Azs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가용존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당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MachineSet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구성 되어 해당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Azs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가용존에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원하는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상태를 보장 가능 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5807FD-FE06-5BB6-7FF7-ED7AEA77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36" y="1755192"/>
            <a:ext cx="4898632" cy="40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79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1ED0C-6591-BB90-C61C-8BCEAC192480}"/>
              </a:ext>
            </a:extLst>
          </p:cNvPr>
          <p:cNvSpPr txBox="1"/>
          <p:nvPr/>
        </p:nvSpPr>
        <p:spPr>
          <a:xfrm>
            <a:off x="592315" y="2405641"/>
            <a:ext cx="970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7510">
              <a:spcBef>
                <a:spcPts val="8"/>
              </a:spcBef>
              <a:spcAft>
                <a:spcPts val="8"/>
              </a:spcAft>
            </a:pPr>
            <a:r>
              <a:rPr lang="en-US" altLang="ko-KR" sz="3501" b="1" dirty="0">
                <a:solidFill>
                  <a:prstClr val="white"/>
                </a:solidFill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rPr>
              <a:t>04. </a:t>
            </a:r>
            <a:r>
              <a:rPr lang="en-US" altLang="ko-KR" sz="3600" b="1" spc="-15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Openshift</a:t>
            </a:r>
            <a:r>
              <a:rPr lang="en-US" altLang="ko-KR" sz="36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 Container Platform</a:t>
            </a:r>
          </a:p>
          <a:p>
            <a:pPr defTabSz="727510">
              <a:spcBef>
                <a:spcPts val="8"/>
              </a:spcBef>
              <a:spcAft>
                <a:spcPts val="8"/>
              </a:spcAft>
            </a:pPr>
            <a:r>
              <a:rPr lang="ko-KR" altLang="en-US" sz="36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기본 명령어 및 사용법</a:t>
            </a:r>
            <a:endParaRPr lang="en-US" altLang="ko-KR" sz="3600" b="1" spc="-15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5369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379C80-C19E-5508-5BA6-7CCC4863958B}"/>
              </a:ext>
            </a:extLst>
          </p:cNvPr>
          <p:cNvSpPr/>
          <p:nvPr/>
        </p:nvSpPr>
        <p:spPr>
          <a:xfrm>
            <a:off x="448275" y="1466176"/>
            <a:ext cx="9970652" cy="196282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계정 명 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user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로 로그인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login -u user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Authentication required for https://api.oc-cluster.leedh.xyz:6443 (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)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Username: user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Password: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Login successful.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You have access to 65 projects, the list has been suppressed. You can list all projects with '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projects'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whoami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B894F-26D8-A7F2-8C94-B34CB5528744}"/>
              </a:ext>
            </a:extLst>
          </p:cNvPr>
          <p:cNvSpPr txBox="1"/>
          <p:nvPr/>
        </p:nvSpPr>
        <p:spPr>
          <a:xfrm>
            <a:off x="369660" y="1134672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대하여 계정 로그인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FEEA4-F034-4F79-AB43-1DAA9F169730}"/>
              </a:ext>
            </a:extLst>
          </p:cNvPr>
          <p:cNvSpPr txBox="1"/>
          <p:nvPr/>
        </p:nvSpPr>
        <p:spPr>
          <a:xfrm>
            <a:off x="448276" y="3487836"/>
            <a:ext cx="9970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Project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및 설정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BD250-4C45-146A-F10D-11EDC2194EF7}"/>
              </a:ext>
            </a:extLst>
          </p:cNvPr>
          <p:cNvSpPr/>
          <p:nvPr/>
        </p:nvSpPr>
        <p:spPr>
          <a:xfrm>
            <a:off x="448275" y="3829341"/>
            <a:ext cx="9970652" cy="219046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Cloud Platform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myproject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en-US" altLang="ko-KR" sz="10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생성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new-project my-project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Now using project "my-project" on server "https://api.oc-cluster.leedh.xyz:6443".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You can add applications to this project with the 'new-app' command. For example, try: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new-app rails-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postgresql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-example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to build a new example application in Ruby. Or use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kubectl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to deploy a simple Kubernetes application: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kubectl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create deployment hello-node --image=k8s.gcr.io/e2e-test-images/agnhost:2.33 -- 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agnhost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serve-hostname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110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4B894F-26D8-A7F2-8C94-B34CB5528744}"/>
              </a:ext>
            </a:extLst>
          </p:cNvPr>
          <p:cNvSpPr txBox="1"/>
          <p:nvPr/>
        </p:nvSpPr>
        <p:spPr>
          <a:xfrm>
            <a:off x="369660" y="1134672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BAACE-EBCD-355C-A1B0-D8AD83BC2033}"/>
              </a:ext>
            </a:extLst>
          </p:cNvPr>
          <p:cNvSpPr/>
          <p:nvPr/>
        </p:nvSpPr>
        <p:spPr>
          <a:xfrm>
            <a:off x="448275" y="1466176"/>
            <a:ext cx="9970652" cy="4699955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Application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생성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new-app --as-deployment-config \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--docker-image=registry.access.redhat.com/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rhscl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/mysql-57-rhel7:latest \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--name=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\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-e MYSQL_USER=user1 -e MYSQL_PASSWORD=mypa55 -e MYSQL_DATABASE=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testdb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\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-e MYSQL_ROOT_PASSWORD=r00tpa55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Flag --docker-image has been deprecated, Deprecated flag use --image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--&gt; Found container image 60726b3 (2 years old) from registry.access.redhat.com for "registry.access.redhat.com/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rhscl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/mysql-57-rhel7:latest"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MySQL 5.7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---------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MySQL is a multi-user, multi-threaded SQL database server. The container image provides a containerized packaging of the MySQL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mysqld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daemon and client application. The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mysqld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server daemon accepts connections from clients and provides access to content from MySQL databases on behalf of the clients.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Tags: database,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mysql57, rh-mysql57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* An image stream tag will be created as "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mysql-openshift:latest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" that will track this image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* This image will be deployed in deployment config "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* Port 3306/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tcp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will be load balanced by service "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* Other containers can access this service through the hostname "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--&gt; Creating resources ...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imagestream.image.openshift.io "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"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deploymentconfig.apps.openshift.io "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"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service "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"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--&gt; Success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Application is not exposed. You can expose services to the outside world by executing one or more of the commands below: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'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expose service/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'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Run '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status' to view your app.</a:t>
            </a:r>
          </a:p>
        </p:txBody>
      </p:sp>
    </p:spTree>
    <p:extLst>
      <p:ext uri="{BB962C8B-B14F-4D97-AF65-F5344CB8AC3E}">
        <p14:creationId xmlns:p14="http://schemas.microsoft.com/office/powerpoint/2010/main" val="2752407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4B894F-26D8-A7F2-8C94-B34CB5528744}"/>
              </a:ext>
            </a:extLst>
          </p:cNvPr>
          <p:cNvSpPr txBox="1"/>
          <p:nvPr/>
        </p:nvSpPr>
        <p:spPr>
          <a:xfrm>
            <a:off x="369660" y="1134672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Sample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 상태를 확인하고 배포가 성공적인지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BAACE-EBCD-355C-A1B0-D8AD83BC2033}"/>
              </a:ext>
            </a:extLst>
          </p:cNvPr>
          <p:cNvSpPr/>
          <p:nvPr/>
        </p:nvSpPr>
        <p:spPr>
          <a:xfrm>
            <a:off x="448275" y="1466176"/>
            <a:ext cx="9970652" cy="174636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App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상태 확인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status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In project my-project on server https://api.oc-cluster.leedh.xyz:6443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svc/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- 172.30.102.158:3306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dc/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deploys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istag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mysql-openshift:latest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deployment #1 deployed about a minute ago - 1 pod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2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infos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identified, use '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status --suggest' to see details.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763B2-614A-6266-DCF7-178895932B8B}"/>
              </a:ext>
            </a:extLst>
          </p:cNvPr>
          <p:cNvSpPr/>
          <p:nvPr/>
        </p:nvSpPr>
        <p:spPr>
          <a:xfrm>
            <a:off x="448275" y="3754874"/>
            <a:ext cx="9970652" cy="90285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Pod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실행 유무 확인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get pods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                       READY   STATUS      RESTARTS   AGE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mysql-openshift-1-deploy   0/1     Completed   0          8m19s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mysql-openshift-1-w4p2h    1/1     Running     0          8m15s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6C802-5E22-CE48-47B1-C1630EA825AE}"/>
              </a:ext>
            </a:extLst>
          </p:cNvPr>
          <p:cNvSpPr txBox="1"/>
          <p:nvPr/>
        </p:nvSpPr>
        <p:spPr>
          <a:xfrm>
            <a:off x="369659" y="3368464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조회하여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Pod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실행 중인지 확인</a:t>
            </a:r>
          </a:p>
        </p:txBody>
      </p:sp>
    </p:spTree>
    <p:extLst>
      <p:ext uri="{BB962C8B-B14F-4D97-AF65-F5344CB8AC3E}">
        <p14:creationId xmlns:p14="http://schemas.microsoft.com/office/powerpoint/2010/main" val="3972076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4B894F-26D8-A7F2-8C94-B34CB5528744}"/>
              </a:ext>
            </a:extLst>
          </p:cNvPr>
          <p:cNvSpPr txBox="1"/>
          <p:nvPr/>
        </p:nvSpPr>
        <p:spPr>
          <a:xfrm>
            <a:off x="369660" y="1134672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Pod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대한 상세 정보 확인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BAACE-EBCD-355C-A1B0-D8AD83BC2033}"/>
              </a:ext>
            </a:extLst>
          </p:cNvPr>
          <p:cNvSpPr/>
          <p:nvPr/>
        </p:nvSpPr>
        <p:spPr>
          <a:xfrm>
            <a:off x="448275" y="1458084"/>
            <a:ext cx="9970652" cy="4950808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Pod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상세 조회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describe pods mysql-openshift-1-w4p2h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Name:         mysql-openshift-1-w4p2h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Namespace:    my-project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Priority:     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Node:         ip-10-0-4-47.ap-northeast-1.compute.internal/10.0.4.47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Start Time:   Mon, 20 Jun 2022 01:23:12 +0000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Labels:       deployment=mysql-openshift-1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  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deploymentconfig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Annotations:  k8s.v1.cni.cncf.io/network-status: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…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생략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Status:       Running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IP:           10.129.0.30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IPs: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IP:           10.129.0.30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Containers: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Container ID:   cri-o://7b202adae2260add7091d584b8c685e09bf7f15244564e3c2244a6c5aebddb12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Image:          registry.access.redhat.com/</a:t>
            </a:r>
            <a:r>
              <a:rPr lang="en-US" altLang="ko-KR" sz="100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rhscl</a:t>
            </a:r>
            <a:r>
              <a:rPr lang="en-US" altLang="ko-KR" sz="100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/mysql-57-rhel7@sha256:9a781abe7581cc141e14a7e404ec34125b3e89c008b14f4e7b41e094fd3049fe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Image ID:       registry.access.redhat.com/</a:t>
            </a:r>
            <a:r>
              <a:rPr lang="en-US" altLang="ko-KR" sz="1000" b="1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rhscl</a:t>
            </a: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/mysql-57-rhel7@sha256:9a781abe7581cc141e14a7e404ec34125b3e89c008b14f4e7b41e094fd3049fe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Port:           3306/TCP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Host Port:      0/TCP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State:          Running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Started:      Mon, 20 Jun 2022 01:23:14 +0000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Ready:          True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Restart Count:  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Environment: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MYSQL_DATABASE:       </a:t>
            </a:r>
            <a:r>
              <a:rPr lang="en-US" altLang="ko-KR" sz="1000" b="1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testdb</a:t>
            </a:r>
            <a:endParaRPr lang="en-US" altLang="ko-KR" sz="1000" b="1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MYSQL_PASSWORD:       mypa55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MYSQL_ROOT_PASSWORD:  r00tpa55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MYSQL_USER:           user1</a:t>
            </a:r>
          </a:p>
        </p:txBody>
      </p:sp>
    </p:spTree>
    <p:extLst>
      <p:ext uri="{BB962C8B-B14F-4D97-AF65-F5344CB8AC3E}">
        <p14:creationId xmlns:p14="http://schemas.microsoft.com/office/powerpoint/2010/main" val="4234673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4B894F-26D8-A7F2-8C94-B34CB5528744}"/>
              </a:ext>
            </a:extLst>
          </p:cNvPr>
          <p:cNvSpPr txBox="1"/>
          <p:nvPr/>
        </p:nvSpPr>
        <p:spPr>
          <a:xfrm>
            <a:off x="369660" y="1134672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Pod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관리하는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Deployment Config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BAACE-EBCD-355C-A1B0-D8AD83BC2033}"/>
              </a:ext>
            </a:extLst>
          </p:cNvPr>
          <p:cNvSpPr/>
          <p:nvPr/>
        </p:nvSpPr>
        <p:spPr>
          <a:xfrm>
            <a:off x="448275" y="1458084"/>
            <a:ext cx="9970652" cy="426524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Service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조회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describe dc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Name:       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Namespace:      my-project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Created:        40 minutes ago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Labels:         app=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        app.kubernetes.io/component=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        app.kubernetes.io/instance=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Annotations:    openshift.io/generated-by=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OpenShiftNewApp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Latest Version: 1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Selector:   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deploymentconfig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Replicas:       1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Triggers:       Config, Image(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mysql-openshift@latest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auto=true)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Strategy:       Rolling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…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생략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Deployment #1 (latest):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Name:           mysql-openshift-1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Created:        40 minutes ago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Status:         Complete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</a:t>
            </a: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Replicas:       1 current / 1 desired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Selector:       deployment=mysql-openshift-1,deploymentconfig=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Labels:         app.kubernetes.io/component=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mysql-openshift,app.kubernetes.io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/instance=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mysql-openshift,app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mysql-openshift,openshift.io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/deployment-config.name=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</a:t>
            </a: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Pods Status:    1 Running / 0 Waiting / 0 Succeeded / 0 Failed</a:t>
            </a:r>
          </a:p>
        </p:txBody>
      </p:sp>
    </p:spTree>
    <p:extLst>
      <p:ext uri="{BB962C8B-B14F-4D97-AF65-F5344CB8AC3E}">
        <p14:creationId xmlns:p14="http://schemas.microsoft.com/office/powerpoint/2010/main" val="145104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4988697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01. Container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 소개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_Overview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3C548D-FEDE-6676-3198-E648A7880C06}"/>
              </a:ext>
            </a:extLst>
          </p:cNvPr>
          <p:cNvSpPr txBox="1"/>
          <p:nvPr/>
        </p:nvSpPr>
        <p:spPr>
          <a:xfrm>
            <a:off x="1624475" y="4237926"/>
            <a:ext cx="88767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2" charset="-127"/>
                <a:ea typeface="나눔고딕" pitchFamily="2" charset="-127"/>
              </a:rPr>
              <a:t>Container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는 소프트웨어 서비스를 실행하는 데 필요한 특정 버전의 프로그래밍 언어 런타임 및 라이브러리와 같은 종속 항목과 애플리케이션 코드를 함께 포함하는 경량 패키지입니다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endParaRPr lang="en-US" altLang="ko-KR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algn="l" fontAlgn="base"/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이를 수행하기 위해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Container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는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OS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의 기능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(Linux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커널의 경우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, Namespace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 및 </a:t>
            </a:r>
            <a:r>
              <a:rPr lang="en-US" altLang="ko-KR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cgroups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)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등 을 활용하여 프로세스를 격리하고 해당 프로세스가 액세스할 수 있는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CPU,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메모리 및 디스크의 양을 제어하는 운영 체제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(OS)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가상화의 형식을 활용합니다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 fontAlgn="base"/>
            <a:endParaRPr lang="en-US" altLang="ko-KR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algn="l" fontAlgn="base"/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가상 머신 과는 달리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Container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는 모든 인스턴스에 게스트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OS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를 포함할 필요가 없으며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그 대신 호스트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OS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의 기능과 리소스를 간편하게 활용할 수 있습니다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따라서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Container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는 소형이고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빠르며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이식성이 뛰어납니다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088DFF-7F22-8342-F7F0-8527E5E0F8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3540" y="1456468"/>
            <a:ext cx="8480322" cy="27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4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4B894F-26D8-A7F2-8C94-B34CB5528744}"/>
              </a:ext>
            </a:extLst>
          </p:cNvPr>
          <p:cNvSpPr txBox="1"/>
          <p:nvPr/>
        </p:nvSpPr>
        <p:spPr>
          <a:xfrm>
            <a:off x="369660" y="1134672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Pod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Access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 위하여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BAACE-EBCD-355C-A1B0-D8AD83BC2033}"/>
              </a:ext>
            </a:extLst>
          </p:cNvPr>
          <p:cNvSpPr/>
          <p:nvPr/>
        </p:nvSpPr>
        <p:spPr>
          <a:xfrm>
            <a:off x="448275" y="1458084"/>
            <a:ext cx="9970652" cy="79959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Service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조회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get svc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              TYPE        CLUSTER-IP       EXTERNAL-IP   PORT(S)    AGE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ClusterIP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172.30.102.158   &lt;none&gt;        3306/TCP   15m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053B-04E5-3565-0623-B0BAB27591B8}"/>
              </a:ext>
            </a:extLst>
          </p:cNvPr>
          <p:cNvSpPr txBox="1"/>
          <p:nvPr/>
        </p:nvSpPr>
        <p:spPr>
          <a:xfrm>
            <a:off x="369660" y="2549429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상세 조회하여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Endpoint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Pod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Mapping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되었는지 확인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5ECC7-E05C-805D-D3E6-CD4321578D74}"/>
              </a:ext>
            </a:extLst>
          </p:cNvPr>
          <p:cNvSpPr/>
          <p:nvPr/>
        </p:nvSpPr>
        <p:spPr>
          <a:xfrm>
            <a:off x="448275" y="2872841"/>
            <a:ext cx="9970652" cy="326092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Service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상세 조회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describe service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Name:          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Namespace:         my-project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Labels:            app=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           app.kubernetes.io/component=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           app.kubernetes.io/instance=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Annotations:       openshift.io/generated-by: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OpenShiftNewApp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Selector:      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deploymentconfig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Type:          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ClusterIP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IP Family Policy: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SingleStack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IP Families:       IPv4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IP:                172.30.102.158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IPs:               172.30.102.158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Port:              3306-tcp  3306/TCP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TargetPort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       3306/TCP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Endpoints:         </a:t>
            </a:r>
            <a:r>
              <a:rPr lang="en-US" altLang="ko-KR" sz="1000" b="1" i="0" u="none" strike="noStrike" kern="0" cap="none" spc="0" baseline="0" dirty="0">
                <a:solidFill>
                  <a:schemeClr val="tx1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10.129.0.30:3306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Session Affinity:  None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Events:            &lt;none&gt;</a:t>
            </a:r>
          </a:p>
        </p:txBody>
      </p:sp>
    </p:spTree>
    <p:extLst>
      <p:ext uri="{BB962C8B-B14F-4D97-AF65-F5344CB8AC3E}">
        <p14:creationId xmlns:p14="http://schemas.microsoft.com/office/powerpoint/2010/main" val="2875254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접속을 위하여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3306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실행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5BEFD-BFC4-FD98-01A5-1CB5D91DAA09}"/>
              </a:ext>
            </a:extLst>
          </p:cNvPr>
          <p:cNvSpPr/>
          <p:nvPr/>
        </p:nvSpPr>
        <p:spPr>
          <a:xfrm>
            <a:off x="448275" y="1422579"/>
            <a:ext cx="9970652" cy="78722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Pod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Port Forward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설정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port-forward mysql-openshift-1-w4p2h 3306:3306 --address 0.0.0.0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Forwarding from 0.0.0.0:3306 -&gt; 3306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E46CD-7CB6-E8D1-4B5D-7B1BD8F3E3DE}"/>
              </a:ext>
            </a:extLst>
          </p:cNvPr>
          <p:cNvSpPr txBox="1"/>
          <p:nvPr/>
        </p:nvSpPr>
        <p:spPr>
          <a:xfrm>
            <a:off x="369660" y="236408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명령을 통하여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0C2546-21F0-67C5-E20A-7A7C54362ED0}"/>
              </a:ext>
            </a:extLst>
          </p:cNvPr>
          <p:cNvSpPr/>
          <p:nvPr/>
        </p:nvSpPr>
        <p:spPr>
          <a:xfrm>
            <a:off x="448275" y="2636046"/>
            <a:ext cx="9970652" cy="2799375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en-US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실행하는 </a:t>
            </a:r>
            <a:r>
              <a:rPr lang="en-US" altLang="ko-KR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 </a:t>
            </a:r>
            <a:r>
              <a:rPr lang="ko-KR" altLang="en-US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localhost</a:t>
            </a:r>
            <a:r>
              <a:rPr lang="ko-KR" altLang="en-US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호스트를 지정하여 접속합니다</a:t>
            </a:r>
            <a:r>
              <a:rPr lang="en-US" altLang="ko-KR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pt-BR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 -uuser1 -pmypa55 --protocol tcp -h 10.0.4.47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Welcome to the MySQL monitor.  Commands end with ; or \g.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Your MySQL connection id is 82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Server version: 5.7.24 MySQL Community Server (GPL)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Type 'help;' or '\h' for help. Type '\c' to clear the current input statement.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&gt; show databases;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+--------------------+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| Database           |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+--------------------+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|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information_schema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|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|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testdb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     |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+--------------------+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2 rows in set (0.00 sec)</a:t>
            </a:r>
          </a:p>
        </p:txBody>
      </p:sp>
    </p:spTree>
    <p:extLst>
      <p:ext uri="{BB962C8B-B14F-4D97-AF65-F5344CB8AC3E}">
        <p14:creationId xmlns:p14="http://schemas.microsoft.com/office/powerpoint/2010/main" val="1712916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HTTP/HTTPS Route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 확인을 위하여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Sample App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5BEFD-BFC4-FD98-01A5-1CB5D91DAA09}"/>
              </a:ext>
            </a:extLst>
          </p:cNvPr>
          <p:cNvSpPr/>
          <p:nvPr/>
        </p:nvSpPr>
        <p:spPr>
          <a:xfrm>
            <a:off x="448275" y="1422579"/>
            <a:ext cx="9970652" cy="2633148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Petclinic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Sample Pod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생성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run --image=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springcommunity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/spring-framework-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petclinic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sample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pod/sample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Petclinic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Pod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노출 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Service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생성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expose pods sample --type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NodePort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--name=sample-svc --port 8080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service/sample-svc exposed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get services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              TYPE        CLUSTER-IP       EXTERNAL-IP   PORT(S)          AGE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sample-svc    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NodePort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172.30.182.186   &lt;none&gt;        8080:32015/TCP   17m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Petclinic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Ingress Route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생성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expose service sample-svc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route.route.openshift.io/sample-svc exposed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C27E4-2347-D65A-79EE-4EF05B3C195E}"/>
              </a:ext>
            </a:extLst>
          </p:cNvPr>
          <p:cNvSpPr txBox="1"/>
          <p:nvPr/>
        </p:nvSpPr>
        <p:spPr>
          <a:xfrm>
            <a:off x="369660" y="423860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Petclinic</a:t>
            </a:r>
            <a:r>
              <a:rPr lang="en-US" altLang="ko-KR" sz="12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Sample App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FQDN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용도의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Route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정보를 확인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4404A4-4539-9D23-C19F-69599B4444B8}"/>
              </a:ext>
            </a:extLst>
          </p:cNvPr>
          <p:cNvSpPr/>
          <p:nvPr/>
        </p:nvSpPr>
        <p:spPr>
          <a:xfrm>
            <a:off x="448275" y="4567753"/>
            <a:ext cx="9970652" cy="857688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Petclinic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Sample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의 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FQDN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정보를 확인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get routes.route.openshift.io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              HOST/PORT                                              PATH   SERVICES          PORT       TERMINATION   WILDCARD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sample-svc        sample-svc-my-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project.apps.oc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cluster.leedh.xyz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       sample-svc        8080                     None</a:t>
            </a:r>
          </a:p>
        </p:txBody>
      </p:sp>
    </p:spTree>
    <p:extLst>
      <p:ext uri="{BB962C8B-B14F-4D97-AF65-F5344CB8AC3E}">
        <p14:creationId xmlns:p14="http://schemas.microsoft.com/office/powerpoint/2010/main" val="2137062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Route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정보의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FQDN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통하여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브라우저에 접속 합니다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F1160-96F6-8589-C853-3147F732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0" y="1496259"/>
            <a:ext cx="11049327" cy="40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8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Petclinic</a:t>
            </a:r>
            <a:r>
              <a:rPr lang="en-US" altLang="ko-KR" sz="12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Sample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의 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Log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확인</a:t>
            </a:r>
            <a:endParaRPr lang="en-US" altLang="ko-KR" sz="1200" b="0" i="0" u="none" strike="noStrike" kern="0" cap="none" spc="0" baseline="0" dirty="0">
              <a:solidFill>
                <a:srgbClr val="404040"/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App Log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확인함으로써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Exception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Log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나 특정 장애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Log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을 확인 하여 트러블 슈팅이 가능합니다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679398-09FA-B116-01CD-C6EF7A0D4686}"/>
              </a:ext>
            </a:extLst>
          </p:cNvPr>
          <p:cNvSpPr/>
          <p:nvPr/>
        </p:nvSpPr>
        <p:spPr>
          <a:xfrm>
            <a:off x="448275" y="1628318"/>
            <a:ext cx="9970652" cy="303512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Petclinic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Sample Log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확인합니다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logs sample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2022-06-20 04:39:43.639:INFO::main: Logging initialized @454ms to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org.eclipse.jetty.util.log.StdErrLog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2022-06-20 04:39:43.702:INFO:oeju.TypeUtil:main: JVM Runtime does not support Modules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2022-06-20 04:39:43.845:WARN:oejs.HomeBaseWarning:main: This instance of Jetty is not running from a separate {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jetty.base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} directory, this is not recommended.  See documentation at http://www.eclipse.org/jetty/documentation/current/startup.html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2022-06-20 04:39:43.877:INFO:oejs.Server:main: jetty-9.4.22.v20191022; built: 2019-10-22T13:37:13.455Z; git: b1e6b55512e008f7fbdf1cbea4ff8a6446d1073b;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jvm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1.8.0_272-8u272-b10-0+deb9u1-b10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2022-06-20 04:39:43.896:INFO:oejdp.ScanningAppProvider:main: Deployment monitor [file:///jetty/webapps/] at interval 1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2022-06-20 04:39:44.268:WARN:oeja.AnnotationParser:qtp2101842856-15: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org.aspectj.internal.lang.annotation.ajcDeclareAnnotation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scanned from multiple locations: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jar:file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:///jetty/webapps/ROOT/WEB-INF/lib/aspectjrt-1.9.5.jar!/org/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aspectj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/internal/lang/annotation/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ajcDeclareAnnotation.class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jar:file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:///jetty/webapps/ROOT/WEB-INF/lib/aspectjweaver-1.9.5.jar!/org/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aspectj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/internal/lang/annotation/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ajcDeclareAnnotation.class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2022-06-20 04:39:44.268:WARN:oeja.AnnotationParser:qtp2101842856-15: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org.aspectj.internal.lang.annotation.ajcDeclareEoW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scanned from multiple locations: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jar:file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:///jetty/webapps/ROOT/WEB-INF/lib/aspectjrt-1.9.5.jar!/org/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aspectj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/internal/lang/annotation/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ajcDeclareEoW.class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jar:file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:///jetty/webapps/ROOT/WEB-INF/lib/aspectjweaver-1.9.5.jar!/org/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aspectj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/internal/lang/annotation/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ajcDeclareEoW.class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… 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생략</a:t>
            </a: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WARN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warn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- Resolved [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java.lang.RuntimeException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Expected: controller used to showcase what happens when an exception is thrown]</a:t>
            </a:r>
          </a:p>
        </p:txBody>
      </p:sp>
    </p:spTree>
    <p:extLst>
      <p:ext uri="{BB962C8B-B14F-4D97-AF65-F5344CB8AC3E}">
        <p14:creationId xmlns:p14="http://schemas.microsoft.com/office/powerpoint/2010/main" val="350306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0" i="0" u="none" strike="noStrike" kern="0" cap="none" spc="0" baseline="0" dirty="0" err="1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Container Platform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은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S2I 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사용하여 </a:t>
            </a:r>
            <a:r>
              <a:rPr lang="en-US" altLang="ko-KR" sz="1200" b="0" i="0" u="none" strike="noStrike" kern="0" cap="none" spc="0" baseline="0" dirty="0" err="1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Dockfile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이나 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Yum Install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와는 관련 없이 </a:t>
            </a:r>
            <a:r>
              <a:rPr lang="en-US" altLang="ko-KR" sz="1200" kern="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Github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에서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애플리케이션을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Clone &amp; Build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하고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Image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Build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하고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Build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된 이미지를 내부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Registry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Push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하여 </a:t>
            </a:r>
            <a:r>
              <a:rPr lang="en-US" altLang="ko-KR" sz="1200" b="0" i="0" u="none" strike="noStrike" kern="0" cap="none" spc="0" baseline="0" dirty="0" err="1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Container Platform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애플리케이션을 배포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할 수 있습니다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</a:t>
            </a:r>
            <a:endParaRPr lang="ko-KR" altLang="en-US" sz="1200" b="0" i="0" u="none" strike="noStrike" kern="0" cap="none" spc="0" baseline="0" dirty="0">
              <a:solidFill>
                <a:srgbClr val="404040"/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ADA8D9-8613-82FC-8B81-B1B7D4BA4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78" y="1726620"/>
            <a:ext cx="5902643" cy="41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1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는 현재 아래 언어에 대해서 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Source Code Build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지원이 가능합니다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  <a:endParaRPr lang="ko-KR" altLang="en-US" sz="1200" b="0" i="0" u="none" strike="noStrike" kern="0" cap="none" spc="0" baseline="0" dirty="0">
              <a:solidFill>
                <a:srgbClr val="404040"/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graphicFrame>
        <p:nvGraphicFramePr>
          <p:cNvPr id="6" name="Group 365">
            <a:extLst>
              <a:ext uri="{FF2B5EF4-FFF2-40B4-BE49-F238E27FC236}">
                <a16:creationId xmlns:a16="http://schemas.microsoft.com/office/drawing/2014/main" id="{C55F1BE3-DFDA-4CC0-B476-A6C2076A2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945041"/>
              </p:ext>
            </p:extLst>
          </p:nvPr>
        </p:nvGraphicFramePr>
        <p:xfrm>
          <a:off x="448275" y="1567341"/>
          <a:ext cx="3078718" cy="2946077"/>
        </p:xfrm>
        <a:graphic>
          <a:graphicData uri="http://schemas.openxmlformats.org/drawingml/2006/table">
            <a:tbl>
              <a:tblPr/>
              <a:tblGrid>
                <a:gridCol w="307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4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언어</a:t>
                      </a:r>
                    </a:p>
                  </a:txBody>
                  <a:tcPr marL="97489" marR="97489" marT="46798" marB="46798" anchor="ctr" horzOverflow="overflow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Ruby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Java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Node.js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PHP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Perl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Go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954">
                <a:tc>
                  <a:txBody>
                    <a:bodyPr/>
                    <a:lstStyle/>
                    <a:p>
                      <a:pPr marL="0" marR="0" lvl="0" indent="0" algn="ctr" defTabSz="936625" rtl="0" eaLnBrk="0" fontAlgn="base" latinLnBrk="1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.NET</a:t>
                      </a:r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24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596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BED11DA-115D-958A-7DCE-C14BC69537A4}"/>
              </a:ext>
            </a:extLst>
          </p:cNvPr>
          <p:cNvSpPr/>
          <p:nvPr/>
        </p:nvSpPr>
        <p:spPr>
          <a:xfrm>
            <a:off x="448275" y="1422578"/>
            <a:ext cx="9970652" cy="452864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Java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용 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Sample S2I App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배포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new-app fabric8/s2i-java~https://github.com/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vorburger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/s2i-java-example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--&gt; Found container image ec41b73 (20 months old) from Docker Hub for "fabric8/s2i-java"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Java Applications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-----------------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Platform for building and running plain Java applications (fat-jar and flat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classpath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)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Tags: builder, java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* An image stream tag will be created as "s2i-java:latest" that will track the source image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* A source build using source code from https://github.com/vorburger/s2i-java-example will be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* The resulting image will be pushed to image stream tag "s2i-java-example:latest"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* Every time "s2i-java:latest" changes a new build will be triggered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--&gt; Creating resources ...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imagestream.image.openshift.io "s2i-java"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imagestream.image.openshift.io "s2i-java-example"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buildconfig.build.openshift.io "s2i-java-example"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1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deployment.apps</a:t>
            </a: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"s2i-java-example"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1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service "s2i-java-example" created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--&gt; Success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Build scheduled, use '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logs -f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buildconfig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/s2i-java-example' to track its progress.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Application is not exposed. You can expose services to the outside world by executing one or more of the commands below: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'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expose service/s2i-java-example'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Run '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status' to view your app.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원격지에 있는 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Source Code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기반으로 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 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형태로 </a:t>
            </a:r>
            <a:r>
              <a:rPr lang="en-US" altLang="ko-KR" sz="1200" b="0" i="0" u="none" strike="noStrike" kern="0" cap="none" spc="0" baseline="0" dirty="0" err="1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Openshift</a:t>
            </a:r>
            <a:r>
              <a:rPr lang="en-US" altLang="ko-KR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Container Platform</a:t>
            </a: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배포</a:t>
            </a:r>
          </a:p>
        </p:txBody>
      </p:sp>
    </p:spTree>
    <p:extLst>
      <p:ext uri="{BB962C8B-B14F-4D97-AF65-F5344CB8AC3E}">
        <p14:creationId xmlns:p14="http://schemas.microsoft.com/office/powerpoint/2010/main" val="343648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0" i="0" u="none" strike="noStrike" kern="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배포 된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Sample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애플리케이션의 이미지 스트림 정보를 확인</a:t>
            </a:r>
            <a:endParaRPr lang="en-US" altLang="ko-KR" sz="1200" kern="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S2I-java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통하여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Build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실행하고 해당 이미지를 기반으로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Source Code Layer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올린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S2I-java-example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이라는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Image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가 생성 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  <a:endParaRPr lang="ko-KR" altLang="en-US" sz="1200" b="0" i="0" u="none" strike="noStrike" kern="0" cap="none" spc="0" baseline="0" dirty="0">
              <a:solidFill>
                <a:srgbClr val="404040"/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C574CD-34EE-F9A0-CFDD-44B9EDB39CE7}"/>
              </a:ext>
            </a:extLst>
          </p:cNvPr>
          <p:cNvSpPr/>
          <p:nvPr/>
        </p:nvSpPr>
        <p:spPr>
          <a:xfrm>
            <a:off x="448275" y="1773098"/>
            <a:ext cx="9970652" cy="113012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Image Stream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정보를 확인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get is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               IMAGE REPOSITORY                                                               TAGS     UPDATED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image-registry.openshift-image-registry.svc:5000/my-project/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mysql-openshift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latest   5 hours ago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s2i-java           image-registry.openshift-image-registry.svc:5000/my-project/s2i-java           latest   8 minutes ago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s2i-java-example   image-registry.openshift-image-registry.svc:5000/my-project/s2i-java-example   latest   6 minutes ago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83F6BC-8741-FF96-56DB-74874EF681FC}"/>
              </a:ext>
            </a:extLst>
          </p:cNvPr>
          <p:cNvSpPr/>
          <p:nvPr/>
        </p:nvSpPr>
        <p:spPr>
          <a:xfrm>
            <a:off x="448275" y="3312337"/>
            <a:ext cx="9970652" cy="1982053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Build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정보를 확인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get buildconfigs.build.openshift.io s2i-java-example  -o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yaml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source: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git: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uri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https://github.com/vorburger/s2i-java-example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type: Git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strategy: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sourceStrategy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from: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kind: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ImageStreamTag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name: s2i-java:latest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F17D4-7097-CA4A-4569-600048AB810C}"/>
              </a:ext>
            </a:extLst>
          </p:cNvPr>
          <p:cNvSpPr txBox="1"/>
          <p:nvPr/>
        </p:nvSpPr>
        <p:spPr>
          <a:xfrm>
            <a:off x="369659" y="2989720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Sample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애플리케이션의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Build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사용 될 정보를 확인합니다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(</a:t>
            </a:r>
            <a:r>
              <a:rPr lang="en-US" altLang="ko-KR" sz="1200" kern="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Github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주소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Image Tag).</a:t>
            </a:r>
            <a:endParaRPr lang="ko-KR" altLang="en-US" sz="1200" b="0" i="0" u="none" strike="noStrike" kern="0" cap="none" spc="0" baseline="0" dirty="0">
              <a:solidFill>
                <a:srgbClr val="404040"/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4555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Sample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애플리케이션의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Build Log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확인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maven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과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docker build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대한 실행 결과가 출력 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C574CD-34EE-F9A0-CFDD-44B9EDB39CE7}"/>
              </a:ext>
            </a:extLst>
          </p:cNvPr>
          <p:cNvSpPr/>
          <p:nvPr/>
        </p:nvSpPr>
        <p:spPr>
          <a:xfrm>
            <a:off x="448275" y="1430197"/>
            <a:ext cx="9970652" cy="4227653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Build Log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정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보를 확인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logs s2i-java-example-1-build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time="2022-06-20T05:58:50Z" level=info msg="Not using native diff for overlay, this may cause degraded performance for building images: kernel has CONFIG_OVERLAY_FS_REDIRECT_DIR enabled"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I0620 05:58:51.000215       1 defaults.go:102] Defaulting to storage driver "overlay" with options [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mountopt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=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metacopy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=on].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Caching blobs under "/var/cache/blobs“…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생략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[INFO] --- maven-surefire-plugin:2.12.4:test (default-test) @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HttpServer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-example ---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[INFO] Downloading from central: https://repo.maven.apache.org/maven2/org/apache/maven/surefire/surefire-booter/2.12.4/surefire-booter-2.12.4.pom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[INFO] Downloaded from central: https://repo.maven.apache.org/maven2/org/apache/maven/surefire/surefire-booter/2.12.4/surefire-booter-2.12.4.pom (3.0 kB at 13 kB/s)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[INFO] Downloading from central: https://repo.maven.apache.org/maven2/org/apache/maven/surefire/surefire-api/2.12.4/surefire-api-2.12.4.pom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[INFO] Downloaded from central: https://repo.maven.apache.org/maven2/org/apache/maven/surefire/surefire-api/2.12.4/surefire-api-2.12.4.pom (2.5 kB at 11 kB/s)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[INFO] Downloading from central: https://repo.maven.apache.org/maven2/org/apache/maven/surefire/maven-surefire-common/2.12.4/maven-surefire-common-2.12.4.pom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[INFO] Downloaded from central: https://repo.maven.apache.org/maven2/org/apache/maven/surefire/maven-surefire-common/2.12.4/maven-surefire-common-2.12.4.pom (5.5 kB</a:t>
            </a: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…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생략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Pushing image image-registry.openshift-image-registry.svc:5000/my-project/s2i-java-example:latest ...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Getting image source signatures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Copying blob sha256:365557133c3ae698900230174d64e69d1de261a3418bfdd5a218d231632180fa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Copying blob sha256:2b7c7ef734a378d54bf81c65f44f14e9a0550bf4d1c82695d5c4ba89c52e700b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Copying blob sha256:75f829a71a1c5277a7abf55495ac8d16759691d980bf1d931795e5eb68a294c0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Copying blob sha256:ea9027baf9e6b0e19c6d50bd7e276bcafc76afedf8326b49fd658b3b7e7a843b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…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생략</a:t>
            </a: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694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5495325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01. Container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 소개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_VM Container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차이점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3C548D-FEDE-6676-3198-E648A7880C06}"/>
              </a:ext>
            </a:extLst>
          </p:cNvPr>
          <p:cNvSpPr txBox="1"/>
          <p:nvPr/>
        </p:nvSpPr>
        <p:spPr>
          <a:xfrm>
            <a:off x="649550" y="5460160"/>
            <a:ext cx="10918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Container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일반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마찬가지로 애플리케이션을 관련 라이브러리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및 종속 항목과 함께 패키지로 묶어 소프트웨어 서비스 구동을 위한 격리 환경을 마련해 줍니다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 fontAlgn="base"/>
            <a:endParaRPr lang="en-US" altLang="ko-KR" sz="1200" b="0" i="0" dirty="0">
              <a:solidFill>
                <a:srgbClr val="40404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/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Guest OS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아닌 </a:t>
            </a:r>
            <a:r>
              <a:rPr lang="ko-KR" altLang="en-US" sz="1200" b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오직</a:t>
            </a:r>
            <a:r>
              <a:rPr lang="ko-KR" altLang="en-US" sz="1200" b="0" i="1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애플리케이션과 함께 해당 라이브러리와 종속 항목만을 가상화 하여 경량이며 빠르고 포터블한 환경을 제공 합니다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0FDB57-1549-8005-9209-70592712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62" y="3429000"/>
            <a:ext cx="4154602" cy="17977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A045D-D095-1BF0-4CC9-08FFFCEC7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631" y="1203315"/>
            <a:ext cx="5980465" cy="22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16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통하여 배포 한 애플리케이션 확인</a:t>
            </a:r>
            <a:endParaRPr lang="en-US" altLang="ko-KR" sz="1200" kern="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C574CD-34EE-F9A0-CFDD-44B9EDB39CE7}"/>
              </a:ext>
            </a:extLst>
          </p:cNvPr>
          <p:cNvSpPr/>
          <p:nvPr/>
        </p:nvSpPr>
        <p:spPr>
          <a:xfrm>
            <a:off x="514950" y="1430196"/>
            <a:ext cx="9970652" cy="3656153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Pod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형상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정보를 확인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get pods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                               READY   STATUS      RESTARTS   AGE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s2i-java-example-1-build           0/1     Completed   0          33m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s2i-java-example-bc48db866-tqlzn   1/1     Running     0          31m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Service  </a:t>
            </a:r>
            <a:r>
              <a:rPr lang="ko-KR" altLang="en-US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형상 정보를 확인 합니다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get svc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               TYPE        CLUSTER-IP       EXTERNAL-IP   PORT(S)                      AGE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s2i-java-example  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NodePort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172.30.55.81     &lt;none&gt;        8080:31995/TCP,8778:30281/TCP,9779:32288/TCP   36m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Route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생성합니다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expose svc s2i-java-example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route.route.openshift.io/s2i-java-example exposed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# Route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정보를 확인 합니다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$ </a:t>
            </a:r>
            <a:r>
              <a:rPr lang="en-US" altLang="ko-KR" sz="1000" b="0" i="0" u="none" strike="noStrike" kern="0" cap="none" spc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oc</a:t>
            </a: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get routes.route.openshift.io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NAME               HOST/PORT                                               PATH   SERVICES           PORT       TERMINATION   WILDCARD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s2i-java-example s2i-java-example-my-project.apps.oc-cluster.leedh.xyz          s2i-java-example   8080-tcp                 None</a:t>
            </a:r>
          </a:p>
          <a:p>
            <a:pPr marL="0" marR="0" lvl="0" indent="0" defTabSz="80425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0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1827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명령어 및 사용법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통하여 배포 한 애플리케이션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UI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확인</a:t>
            </a:r>
            <a:endParaRPr lang="en-US" altLang="ko-KR" sz="1200" kern="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5D15F3-2835-E68A-3056-68ED8AFE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5" y="1496259"/>
            <a:ext cx="8553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8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1ED0C-6591-BB90-C61C-8BCEAC192480}"/>
              </a:ext>
            </a:extLst>
          </p:cNvPr>
          <p:cNvSpPr txBox="1"/>
          <p:nvPr/>
        </p:nvSpPr>
        <p:spPr>
          <a:xfrm>
            <a:off x="592315" y="2405641"/>
            <a:ext cx="970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7510">
              <a:spcBef>
                <a:spcPts val="8"/>
              </a:spcBef>
              <a:spcAft>
                <a:spcPts val="8"/>
              </a:spcAft>
            </a:pPr>
            <a:r>
              <a:rPr lang="en-US" altLang="ko-KR" sz="3501" b="1" dirty="0">
                <a:solidFill>
                  <a:prstClr val="white"/>
                </a:solidFill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rPr>
              <a:t>05. </a:t>
            </a:r>
            <a:r>
              <a:rPr lang="en-US" altLang="ko-KR" sz="3600" b="1" spc="-150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Openshift</a:t>
            </a:r>
            <a:r>
              <a:rPr lang="en-US" altLang="ko-KR" sz="3600" b="1" spc="-15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+mj-cs"/>
              </a:rPr>
              <a:t> Container Platform Web Console</a:t>
            </a:r>
          </a:p>
        </p:txBody>
      </p:sp>
    </p:spTree>
    <p:extLst>
      <p:ext uri="{BB962C8B-B14F-4D97-AF65-F5344CB8AC3E}">
        <p14:creationId xmlns:p14="http://schemas.microsoft.com/office/powerpoint/2010/main" val="199749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Main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화면에서는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Cluster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대한 상세 정보나 리소스 정보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Kubernetes Event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정보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Stream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기능이 포함 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1DC371-C3CB-5305-9AE5-DD09DB02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0" y="1470826"/>
            <a:ext cx="9269828" cy="44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13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Operator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통하여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Marketplace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등록 된 타사 제품을 쉽게 설치 및 관리가 가능합니다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7BCC3-C159-E367-ECC2-A04E72F1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0" y="1578096"/>
            <a:ext cx="6984786" cy="2987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B9B59F-3065-B6FD-C015-8689D51B0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15" y="1578096"/>
            <a:ext cx="4223760" cy="446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31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Web UI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통하여 배포 된 애플리케이션에 대해 기본적인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Metrics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확인과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Deployment, Service, Secret, </a:t>
            </a:r>
            <a:r>
              <a:rPr lang="en-US" altLang="ko-KR" sz="1200" kern="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Configmaps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Volumes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등 설정에 필요한 </a:t>
            </a:r>
            <a:r>
              <a:rPr lang="en-US" altLang="ko-KR" sz="1200" kern="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Yaml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파일 생성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수정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/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삭제가 쉽게 가능 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BE6D9-758C-2565-CEDE-59BBA332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5" y="2202895"/>
            <a:ext cx="5629743" cy="29678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1C4076-F305-D303-FD49-1D7C51751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250" y="2295528"/>
            <a:ext cx="5629742" cy="28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1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Web UI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에서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Prometheus, </a:t>
            </a:r>
            <a:r>
              <a:rPr lang="en-US" altLang="ko-KR" sz="1200" kern="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Alertmanager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기반으로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Metrics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시각화와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Alert Push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기능을 제공 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2F0FA3-0BE0-FCB2-CE55-50ACF9D6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987096"/>
            <a:ext cx="5505450" cy="2883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510BEF-186B-BF95-6FFA-BB589A96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100" y="1987096"/>
            <a:ext cx="5505450" cy="17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30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Web UI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을 통해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Machine Set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기능을 통하여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Node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의 수를 스케일링 할 수 있으며 관리가 가능 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04D297-F59D-74C8-3439-3B6A9924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0" y="1496259"/>
            <a:ext cx="8724900" cy="36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65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리소스 쿼터를 통하여 운영자는 개발자가 불필요하게 리소스를 할당 하는 것을 방지 할 수 있습니다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916689-E8D3-330B-B5BF-5198A5C5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0" y="1496259"/>
            <a:ext cx="9993540" cy="40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S2I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통하여 배포 된 애플리케이션에 대한 히스토리와 설정을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Web UI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를 통해 확인 할 수 있습니다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AE9F7B-4317-5789-743D-701F4F1D8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0" y="1496259"/>
            <a:ext cx="8461657" cy="2180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3108CD-13E0-0E75-61CA-C4C088276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60" y="3676723"/>
            <a:ext cx="8461657" cy="25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3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4988697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01. Container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 소개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한쪽 모서리가 둥근 사각형 455">
            <a:extLst>
              <a:ext uri="{FF2B5EF4-FFF2-40B4-BE49-F238E27FC236}">
                <a16:creationId xmlns:a16="http://schemas.microsoft.com/office/drawing/2014/main" id="{536460F5-94B9-B1B5-6A7D-88AD3C65A73C}"/>
              </a:ext>
            </a:extLst>
          </p:cNvPr>
          <p:cNvSpPr/>
          <p:nvPr/>
        </p:nvSpPr>
        <p:spPr bwMode="auto">
          <a:xfrm flipH="1">
            <a:off x="2734155" y="3212757"/>
            <a:ext cx="7682041" cy="667599"/>
          </a:xfrm>
          <a:prstGeom prst="rect">
            <a:avLst/>
          </a:prstGeom>
          <a:solidFill>
            <a:srgbClr val="DDF0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18999">
              <a:defRPr/>
            </a:pPr>
            <a:endParaRPr lang="ko-KR" altLang="en-US" sz="13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304">
            <a:extLst>
              <a:ext uri="{FF2B5EF4-FFF2-40B4-BE49-F238E27FC236}">
                <a16:creationId xmlns:a16="http://schemas.microsoft.com/office/drawing/2014/main" id="{83C0F456-CD0D-6384-2239-AC7EE92F2BC7}"/>
              </a:ext>
            </a:extLst>
          </p:cNvPr>
          <p:cNvSpPr/>
          <p:nvPr/>
        </p:nvSpPr>
        <p:spPr>
          <a:xfrm>
            <a:off x="1853474" y="3420664"/>
            <a:ext cx="807913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defTabSz="1018999">
              <a:defRPr/>
            </a:pPr>
            <a:r>
              <a:rPr kumimoji="1" lang="ko-KR" altLang="en-US" sz="1200" b="1" dirty="0">
                <a:ln>
                  <a:solidFill>
                    <a:srgbClr val="DF4D4D">
                      <a:alpha val="0"/>
                    </a:srgbClr>
                  </a:solidFill>
                </a:ln>
                <a:solidFill>
                  <a:srgbClr val="005FD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격리 된 환경</a:t>
            </a:r>
          </a:p>
        </p:txBody>
      </p:sp>
      <p:sp>
        <p:nvSpPr>
          <p:cNvPr id="87" name="Rectangle 165">
            <a:extLst>
              <a:ext uri="{FF2B5EF4-FFF2-40B4-BE49-F238E27FC236}">
                <a16:creationId xmlns:a16="http://schemas.microsoft.com/office/drawing/2014/main" id="{465B82C8-25E1-EF8B-2843-2BFF23E1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3811" y="3316225"/>
            <a:ext cx="7062706" cy="466794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171442" indent="-171442" defTabSz="1018999">
              <a:spcAft>
                <a:spcPts val="2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호스트 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기타 애플리케이션의 변경 사항이 컨테이너에 영향을 미치지 않는 폐쇄된 환경에서 작업합니다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42" indent="-171442" defTabSz="1018999">
              <a:spcAft>
                <a:spcPts val="2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 </a:t>
            </a: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필요로 하는 라이브러리가 자체 포함되어 있으므로 애플리케이션 은 중단 없이 실행할 수 있습니다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2" indent="-171442" defTabSz="1018999">
              <a:spcAft>
                <a:spcPts val="2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업데이트는 다른 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영향을 미치지 않습니다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spc="-6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한쪽 모서리가 둥근 사각형 455">
            <a:extLst>
              <a:ext uri="{FF2B5EF4-FFF2-40B4-BE49-F238E27FC236}">
                <a16:creationId xmlns:a16="http://schemas.microsoft.com/office/drawing/2014/main" id="{59265208-19D1-D779-FE56-D8E7B72BF24F}"/>
              </a:ext>
            </a:extLst>
          </p:cNvPr>
          <p:cNvSpPr/>
          <p:nvPr/>
        </p:nvSpPr>
        <p:spPr bwMode="auto">
          <a:xfrm flipH="1">
            <a:off x="2734151" y="3992783"/>
            <a:ext cx="7682044" cy="667599"/>
          </a:xfrm>
          <a:prstGeom prst="rect">
            <a:avLst/>
          </a:prstGeom>
          <a:solidFill>
            <a:srgbClr val="DDF0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18999">
              <a:defRPr/>
            </a:pPr>
            <a:endParaRPr lang="ko-KR" altLang="en-US" sz="13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308">
            <a:extLst>
              <a:ext uri="{FF2B5EF4-FFF2-40B4-BE49-F238E27FC236}">
                <a16:creationId xmlns:a16="http://schemas.microsoft.com/office/drawing/2014/main" id="{1D03D6D9-7469-A40A-8876-34D107073AE4}"/>
              </a:ext>
            </a:extLst>
          </p:cNvPr>
          <p:cNvSpPr/>
          <p:nvPr/>
        </p:nvSpPr>
        <p:spPr>
          <a:xfrm>
            <a:off x="2029797" y="4210234"/>
            <a:ext cx="620362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defTabSz="1018999">
              <a:defRPr/>
            </a:pPr>
            <a:r>
              <a:rPr kumimoji="1" lang="ko-KR" altLang="en-US" sz="1200" b="1" dirty="0">
                <a:ln>
                  <a:solidFill>
                    <a:srgbClr val="DF4D4D">
                      <a:alpha val="0"/>
                    </a:srgbClr>
                  </a:solidFill>
                </a:ln>
                <a:solidFill>
                  <a:srgbClr val="005FD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배포</a:t>
            </a:r>
          </a:p>
        </p:txBody>
      </p:sp>
      <p:sp>
        <p:nvSpPr>
          <p:cNvPr id="90" name="직사각형 311">
            <a:extLst>
              <a:ext uri="{FF2B5EF4-FFF2-40B4-BE49-F238E27FC236}">
                <a16:creationId xmlns:a16="http://schemas.microsoft.com/office/drawing/2014/main" id="{E3AEFC1D-D0A3-D6F4-88EB-D83359830718}"/>
              </a:ext>
            </a:extLst>
          </p:cNvPr>
          <p:cNvSpPr/>
          <p:nvPr/>
        </p:nvSpPr>
        <p:spPr>
          <a:xfrm>
            <a:off x="1717837" y="4999804"/>
            <a:ext cx="952184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defTabSz="1018999">
              <a:defRPr/>
            </a:pPr>
            <a:r>
              <a:rPr kumimoji="1" lang="ko-KR" altLang="en-US" sz="1200" b="1" dirty="0">
                <a:ln>
                  <a:solidFill>
                    <a:srgbClr val="DF4D4D">
                      <a:alpha val="0"/>
                    </a:srgbClr>
                  </a:solidFill>
                </a:ln>
                <a:solidFill>
                  <a:srgbClr val="005FD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다중 환경 배포</a:t>
            </a:r>
          </a:p>
        </p:txBody>
      </p:sp>
      <p:sp>
        <p:nvSpPr>
          <p:cNvPr id="91" name="한쪽 모서리가 둥근 사각형 455">
            <a:extLst>
              <a:ext uri="{FF2B5EF4-FFF2-40B4-BE49-F238E27FC236}">
                <a16:creationId xmlns:a16="http://schemas.microsoft.com/office/drawing/2014/main" id="{AD4B86E4-9312-11AF-027C-CC01D16757A4}"/>
              </a:ext>
            </a:extLst>
          </p:cNvPr>
          <p:cNvSpPr/>
          <p:nvPr/>
        </p:nvSpPr>
        <p:spPr bwMode="auto">
          <a:xfrm flipH="1">
            <a:off x="2734150" y="5552835"/>
            <a:ext cx="7682045" cy="667599"/>
          </a:xfrm>
          <a:prstGeom prst="rect">
            <a:avLst/>
          </a:prstGeom>
          <a:solidFill>
            <a:srgbClr val="DDF0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18999">
              <a:defRPr/>
            </a:pPr>
            <a:endParaRPr lang="ko-KR" altLang="en-US" sz="13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2" name="그림 310">
            <a:extLst>
              <a:ext uri="{FF2B5EF4-FFF2-40B4-BE49-F238E27FC236}">
                <a16:creationId xmlns:a16="http://schemas.microsoft.com/office/drawing/2014/main" id="{85268FAB-4BBC-D6A6-136E-3C0795D6C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89" y="5756117"/>
            <a:ext cx="327206" cy="327206"/>
          </a:xfrm>
          <a:prstGeom prst="rect">
            <a:avLst/>
          </a:prstGeom>
        </p:spPr>
      </p:pic>
      <p:pic>
        <p:nvPicPr>
          <p:cNvPr id="93" name="그림 315">
            <a:extLst>
              <a:ext uri="{FF2B5EF4-FFF2-40B4-BE49-F238E27FC236}">
                <a16:creationId xmlns:a16="http://schemas.microsoft.com/office/drawing/2014/main" id="{4679DC53-FB22-7240-E2F8-11D4382D22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18" y="4168264"/>
            <a:ext cx="310948" cy="310948"/>
          </a:xfrm>
          <a:prstGeom prst="rect">
            <a:avLst/>
          </a:prstGeom>
        </p:spPr>
      </p:pic>
      <p:pic>
        <p:nvPicPr>
          <p:cNvPr id="94" name="그림 316">
            <a:extLst>
              <a:ext uri="{FF2B5EF4-FFF2-40B4-BE49-F238E27FC236}">
                <a16:creationId xmlns:a16="http://schemas.microsoft.com/office/drawing/2014/main" id="{62A52477-CF04-6512-9C80-5E91507025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17" y="3411667"/>
            <a:ext cx="307762" cy="307758"/>
          </a:xfrm>
          <a:prstGeom prst="rect">
            <a:avLst/>
          </a:prstGeom>
        </p:spPr>
      </p:pic>
      <p:sp>
        <p:nvSpPr>
          <p:cNvPr id="95" name="Rectangle 165">
            <a:extLst>
              <a:ext uri="{FF2B5EF4-FFF2-40B4-BE49-F238E27FC236}">
                <a16:creationId xmlns:a16="http://schemas.microsoft.com/office/drawing/2014/main" id="{6A6DE267-03B0-4C1D-96E0-74AB77ED2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3810" y="4179045"/>
            <a:ext cx="7062705" cy="30264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171442" indent="-171442" defTabSz="1018999">
              <a:spcAft>
                <a:spcPts val="2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기본 운영 체제를 설치할 필요가 없으므로 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빠르게 배포됩니다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2" indent="-171442" defTabSz="1018999">
              <a:spcAft>
                <a:spcPts val="2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재시작 할 때 호스트 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서비스를 중지하지 않아도 됩니다</a:t>
            </a:r>
            <a:r>
              <a:rPr lang="en-US" altLang="ko-KR" sz="9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9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한쪽 모서리가 둥근 사각형 455">
            <a:extLst>
              <a:ext uri="{FF2B5EF4-FFF2-40B4-BE49-F238E27FC236}">
                <a16:creationId xmlns:a16="http://schemas.microsoft.com/office/drawing/2014/main" id="{E88CD070-3780-4BEE-EC22-1749888CBE9D}"/>
              </a:ext>
            </a:extLst>
          </p:cNvPr>
          <p:cNvSpPr/>
          <p:nvPr/>
        </p:nvSpPr>
        <p:spPr bwMode="auto">
          <a:xfrm flipH="1">
            <a:off x="2734153" y="4772809"/>
            <a:ext cx="7682043" cy="667599"/>
          </a:xfrm>
          <a:prstGeom prst="rect">
            <a:avLst/>
          </a:prstGeom>
          <a:solidFill>
            <a:srgbClr val="DDF0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18999">
              <a:defRPr/>
            </a:pPr>
            <a:endParaRPr lang="ko-KR" altLang="en-US" sz="13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Rectangle 165">
            <a:extLst>
              <a:ext uri="{FF2B5EF4-FFF2-40B4-BE49-F238E27FC236}">
                <a16:creationId xmlns:a16="http://schemas.microsoft.com/office/drawing/2014/main" id="{767A7B38-D39E-FE11-8CBD-AFF3F77A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3809" y="4904260"/>
            <a:ext cx="7062708" cy="44114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171442" indent="-171442" defTabSz="1018999">
              <a:spcAft>
                <a:spcPts val="2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코드의 종속성과 환경 설정이 캡슐화 되어 배포 됨으로 각 컨테이너 별 종속성 충돌 없이 다중 </a:t>
            </a: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 </a:t>
            </a: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배포가 가능합니다</a:t>
            </a: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42" indent="-171442" defTabSz="1018999">
              <a:spcAft>
                <a:spcPts val="2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강력 한 공개 시스템의 </a:t>
            </a: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</a:t>
            </a: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 </a:t>
            </a: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Database, Messing System </a:t>
            </a: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다양한 환경의 소프트웨어를 즉시 다운로드 하여 배포가 가능합니다</a:t>
            </a: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8" name="Picture 8">
            <a:extLst>
              <a:ext uri="{FF2B5EF4-FFF2-40B4-BE49-F238E27FC236}">
                <a16:creationId xmlns:a16="http://schemas.microsoft.com/office/drawing/2014/main" id="{AF211F20-454D-9EBB-3FA8-E0386A3A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0137" y="4855962"/>
            <a:ext cx="372222" cy="37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165">
            <a:extLst>
              <a:ext uri="{FF2B5EF4-FFF2-40B4-BE49-F238E27FC236}">
                <a16:creationId xmlns:a16="http://schemas.microsoft.com/office/drawing/2014/main" id="{0D40C1B0-8B22-78A1-4BF7-1702EC2DD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3809" y="5762958"/>
            <a:ext cx="7062708" cy="30264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171442" indent="-171442" defTabSz="1018999">
              <a:spcAft>
                <a:spcPts val="2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종속성을 다시 설치 할 필요 없이</a:t>
            </a: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Container</a:t>
            </a: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재사용 할 수 있습니다</a:t>
            </a: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2" indent="-171442" defTabSz="1018999">
              <a:spcAft>
                <a:spcPts val="2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가볍고 사용 할 소프트웨어만 포함하기 때문에 수정 및 반복 작업이 매우 빠르고 쉽습니다</a:t>
            </a:r>
            <a:r>
              <a:rPr lang="en-US" altLang="ko-KR" sz="9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직사각형 43">
            <a:extLst>
              <a:ext uri="{FF2B5EF4-FFF2-40B4-BE49-F238E27FC236}">
                <a16:creationId xmlns:a16="http://schemas.microsoft.com/office/drawing/2014/main" id="{0222C7DF-D20D-80DC-C06F-3AB386ADC809}"/>
              </a:ext>
            </a:extLst>
          </p:cNvPr>
          <p:cNvSpPr/>
          <p:nvPr/>
        </p:nvSpPr>
        <p:spPr>
          <a:xfrm flipH="1">
            <a:off x="2034698" y="5789373"/>
            <a:ext cx="699456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defTabSz="1018999">
              <a:defRPr/>
            </a:pPr>
            <a:r>
              <a:rPr kumimoji="1" lang="ko-KR" altLang="en-US" sz="1200" b="1" dirty="0">
                <a:ln>
                  <a:solidFill>
                    <a:srgbClr val="DF4D4D">
                      <a:alpha val="0"/>
                    </a:srgbClr>
                  </a:solidFill>
                </a:ln>
                <a:solidFill>
                  <a:srgbClr val="005FD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재사용성</a:t>
            </a:r>
          </a:p>
        </p:txBody>
      </p:sp>
      <p:cxnSp>
        <p:nvCxnSpPr>
          <p:cNvPr id="101" name="직선 연결선 71">
            <a:extLst>
              <a:ext uri="{FF2B5EF4-FFF2-40B4-BE49-F238E27FC236}">
                <a16:creationId xmlns:a16="http://schemas.microsoft.com/office/drawing/2014/main" id="{80BF6212-5A7C-EC26-A9B5-409A193E54D0}"/>
              </a:ext>
            </a:extLst>
          </p:cNvPr>
          <p:cNvCxnSpPr>
            <a:cxnSpLocks/>
          </p:cNvCxnSpPr>
          <p:nvPr/>
        </p:nvCxnSpPr>
        <p:spPr>
          <a:xfrm>
            <a:off x="1982155" y="3907782"/>
            <a:ext cx="1211126" cy="0"/>
          </a:xfrm>
          <a:prstGeom prst="line">
            <a:avLst/>
          </a:prstGeom>
          <a:ln>
            <a:solidFill>
              <a:srgbClr val="6D7E9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72">
            <a:extLst>
              <a:ext uri="{FF2B5EF4-FFF2-40B4-BE49-F238E27FC236}">
                <a16:creationId xmlns:a16="http://schemas.microsoft.com/office/drawing/2014/main" id="{B6F3E081-8AF9-BD7C-EAD3-B50A47CD10F9}"/>
              </a:ext>
            </a:extLst>
          </p:cNvPr>
          <p:cNvCxnSpPr>
            <a:cxnSpLocks/>
          </p:cNvCxnSpPr>
          <p:nvPr/>
        </p:nvCxnSpPr>
        <p:spPr>
          <a:xfrm>
            <a:off x="1982155" y="4697352"/>
            <a:ext cx="1211126" cy="0"/>
          </a:xfrm>
          <a:prstGeom prst="line">
            <a:avLst/>
          </a:prstGeom>
          <a:ln>
            <a:solidFill>
              <a:srgbClr val="6D7E9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73">
            <a:extLst>
              <a:ext uri="{FF2B5EF4-FFF2-40B4-BE49-F238E27FC236}">
                <a16:creationId xmlns:a16="http://schemas.microsoft.com/office/drawing/2014/main" id="{B5A8ACCE-27DF-D3A5-8E74-3D65B696C5A7}"/>
              </a:ext>
            </a:extLst>
          </p:cNvPr>
          <p:cNvCxnSpPr>
            <a:cxnSpLocks/>
          </p:cNvCxnSpPr>
          <p:nvPr/>
        </p:nvCxnSpPr>
        <p:spPr>
          <a:xfrm>
            <a:off x="1982155" y="5486922"/>
            <a:ext cx="1211126" cy="0"/>
          </a:xfrm>
          <a:prstGeom prst="line">
            <a:avLst/>
          </a:prstGeom>
          <a:ln>
            <a:solidFill>
              <a:srgbClr val="6D7E9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3BA140EF-6831-6707-54B7-B82A50104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6120" y="1013052"/>
            <a:ext cx="3450090" cy="21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78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kern="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토폴리지를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통하여 현재 네임스페이스에 배포 된 애플리케이션 정보를 확인 할 수 있으며 상태 추가 감지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Pod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수 변경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Label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편집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업그레이드 전략 편집 등 운영에 필요한 리소스 변경 화면을 제공 합니다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3EB0F-6001-6599-C281-7B1151FD2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5" y="1629608"/>
            <a:ext cx="8248050" cy="443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07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네임스페이스를 기반으로 배포 된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Helm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에 대한 정보를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Web UI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을 통하여 확인 할 수 있습니다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72CEAC-8416-CF09-86E2-CEB6C0B8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0" y="2307834"/>
            <a:ext cx="5211990" cy="2242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CC4D59-17F7-99EA-EAC3-818022166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752063"/>
            <a:ext cx="6535304" cy="36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7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8095650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en-US" altLang="ko-KR" sz="2200" b="1" spc="-113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Openshift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Container Platform Web Console</a:t>
            </a: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A5F4D6-C38D-CF90-31ED-2CDBE7CFCA68}"/>
              </a:ext>
            </a:extLst>
          </p:cNvPr>
          <p:cNvSpPr txBox="1"/>
          <p:nvPr/>
        </p:nvSpPr>
        <p:spPr>
          <a:xfrm>
            <a:off x="369660" y="1091547"/>
            <a:ext cx="11629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Cluster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가 아닌 네임스페이스 별로 할당 된 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Resource 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들이나 현재 사용 내역을 확인 할 수 있습니다</a:t>
            </a:r>
            <a:r>
              <a:rPr lang="en-US" altLang="ko-KR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.</a:t>
            </a:r>
            <a:r>
              <a:rPr lang="ko-KR" altLang="en-US" sz="1200" kern="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endParaRPr lang="en-US" altLang="ko-KR" sz="1200" kern="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39AF1-4966-FA4C-D99B-3A1BF0FC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0" y="1496259"/>
            <a:ext cx="9247718" cy="430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0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7D1E69-F6B3-496E-A22F-E33B9D3C8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5125" b="863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rgbClr val="1B1E3E"/>
          </a:solidFill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15BC57-F106-4FC2-8F1D-5B137C91D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0834" r="21095" b="-1"/>
          <a:stretch/>
        </p:blipFill>
        <p:spPr>
          <a:xfrm>
            <a:off x="5028511" y="701110"/>
            <a:ext cx="5917202" cy="3708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5528AF-C93E-47D0-9825-AF07F122610D}"/>
              </a:ext>
            </a:extLst>
          </p:cNvPr>
          <p:cNvSpPr/>
          <p:nvPr/>
        </p:nvSpPr>
        <p:spPr>
          <a:xfrm>
            <a:off x="0" y="2104202"/>
            <a:ext cx="12192000" cy="1439801"/>
          </a:xfrm>
          <a:prstGeom prst="rect">
            <a:avLst/>
          </a:prstGeom>
          <a:solidFill>
            <a:schemeClr val="accent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59" dirty="0"/>
          </a:p>
        </p:txBody>
      </p:sp>
      <p:pic>
        <p:nvPicPr>
          <p:cNvPr id="11" name="그림 9" descr="표지판, 실외, 중지, 파란색이(가) 표시된 사진&#10;&#10;자동 생성된 설명">
            <a:extLst>
              <a:ext uri="{FF2B5EF4-FFF2-40B4-BE49-F238E27FC236}">
                <a16:creationId xmlns:a16="http://schemas.microsoft.com/office/drawing/2014/main" id="{F05E38CF-7E21-4603-95D9-428DC43CA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661" y="5872983"/>
            <a:ext cx="647736" cy="647736"/>
          </a:xfrm>
          <a:prstGeom prst="rect">
            <a:avLst/>
          </a:prstGeom>
        </p:spPr>
      </p:pic>
      <p:pic>
        <p:nvPicPr>
          <p:cNvPr id="12" name="그림 10" descr="표지판이(가) 표시된 사진&#10;&#10;자동 생성된 설명">
            <a:extLst>
              <a:ext uri="{FF2B5EF4-FFF2-40B4-BE49-F238E27FC236}">
                <a16:creationId xmlns:a16="http://schemas.microsoft.com/office/drawing/2014/main" id="{B1E28B89-7F79-41A1-B266-365E2D7E9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24" y="5833595"/>
            <a:ext cx="742178" cy="742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B14F9F-F7B2-4903-8D1A-FB2C7AE89816}"/>
              </a:ext>
            </a:extLst>
          </p:cNvPr>
          <p:cNvSpPr txBox="1"/>
          <p:nvPr/>
        </p:nvSpPr>
        <p:spPr>
          <a:xfrm>
            <a:off x="4490916" y="2209828"/>
            <a:ext cx="2729736" cy="63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501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KUBERIX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A10896-CF54-4CC1-AD6F-4D46314C5F6E}"/>
              </a:ext>
            </a:extLst>
          </p:cNvPr>
          <p:cNvSpPr/>
          <p:nvPr/>
        </p:nvSpPr>
        <p:spPr>
          <a:xfrm>
            <a:off x="3326353" y="2837686"/>
            <a:ext cx="5663730" cy="48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The</a:t>
            </a:r>
            <a:r>
              <a:rPr kumimoji="1" lang="ko-KR" altLang="en-US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en-US" altLang="ko-KR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Next</a:t>
            </a:r>
            <a:r>
              <a:rPr kumimoji="1" lang="ko-KR" altLang="en-US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en-US" altLang="ko-KR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Cloud</a:t>
            </a:r>
            <a:r>
              <a:rPr kumimoji="1" lang="ko-KR" altLang="en-US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en-US" altLang="ko-KR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Transform</a:t>
            </a:r>
            <a:r>
              <a:rPr kumimoji="1" lang="ko-KR" altLang="en-US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en-US" altLang="ko-KR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is</a:t>
            </a:r>
            <a:r>
              <a:rPr kumimoji="1" lang="ko-KR" altLang="en-US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en-US" altLang="ko-KR" sz="2540" b="1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here!</a:t>
            </a:r>
            <a:endParaRPr kumimoji="1" lang="ko-Kore-KR" altLang="en-US" sz="2540" b="1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BE46BB6C-79B2-4B25-B957-853AF1D25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9790" y="6317304"/>
            <a:ext cx="5582210" cy="25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defTabSz="376281" latinLnBrk="0">
              <a:lnSpc>
                <a:spcPct val="120000"/>
              </a:lnSpc>
              <a:defRPr/>
            </a:pPr>
            <a:r>
              <a:rPr lang="ko-KR" altLang="en-US" sz="998" b="1" kern="0" spc="-73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쿠버릭스 주식회사는 대한민국을 대표하는 클라우드 네이티브 공인 전문가 그룹 입니다</a:t>
            </a:r>
            <a:r>
              <a:rPr lang="en-US" altLang="ko-KR" sz="998" b="1" kern="0" spc="-73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C55991-7159-43B3-802F-91260194A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550" y="406960"/>
            <a:ext cx="832712" cy="95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1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829DD6-947A-F918-1923-832EE53FF3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206351" y="1074090"/>
            <a:ext cx="9695275" cy="447387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4988697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01. Container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 소개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제한 사항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" name="Group 5">
            <a:extLst>
              <a:ext uri="{FF2B5EF4-FFF2-40B4-BE49-F238E27FC236}">
                <a16:creationId xmlns:a16="http://schemas.microsoft.com/office/drawing/2014/main" id="{8AE0912F-2AD3-0E8C-843D-A3552335AD44}"/>
              </a:ext>
            </a:extLst>
          </p:cNvPr>
          <p:cNvGrpSpPr/>
          <p:nvPr/>
        </p:nvGrpSpPr>
        <p:grpSpPr>
          <a:xfrm>
            <a:off x="1273588" y="1334188"/>
            <a:ext cx="9143679" cy="3857762"/>
            <a:chOff x="1151668" y="2225530"/>
            <a:chExt cx="9143679" cy="3857762"/>
          </a:xfrm>
        </p:grpSpPr>
        <p:pic>
          <p:nvPicPr>
            <p:cNvPr id="25" name="Picture 53">
              <a:extLst>
                <a:ext uri="{FF2B5EF4-FFF2-40B4-BE49-F238E27FC236}">
                  <a16:creationId xmlns:a16="http://schemas.microsoft.com/office/drawing/2014/main" id="{0346F8AD-94CA-EBF2-2600-32B4BD7D0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8489" y="3551465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6" name="Picture 54">
              <a:extLst>
                <a:ext uri="{FF2B5EF4-FFF2-40B4-BE49-F238E27FC236}">
                  <a16:creationId xmlns:a16="http://schemas.microsoft.com/office/drawing/2014/main" id="{04A8EBCE-6746-DDBC-122B-CB934E095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2104" y="2541885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55">
              <a:extLst>
                <a:ext uri="{FF2B5EF4-FFF2-40B4-BE49-F238E27FC236}">
                  <a16:creationId xmlns:a16="http://schemas.microsoft.com/office/drawing/2014/main" id="{0F71210E-77C4-0BA9-56FC-29BF419FC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6906" y="3042876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8" name="Picture 56">
              <a:extLst>
                <a:ext uri="{FF2B5EF4-FFF2-40B4-BE49-F238E27FC236}">
                  <a16:creationId xmlns:a16="http://schemas.microsoft.com/office/drawing/2014/main" id="{4FECEAEA-A5DE-0E45-A09C-7EEB3B621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7988" y="3069147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9" name="TextBox 101">
              <a:extLst>
                <a:ext uri="{FF2B5EF4-FFF2-40B4-BE49-F238E27FC236}">
                  <a16:creationId xmlns:a16="http://schemas.microsoft.com/office/drawing/2014/main" id="{B8097F7D-A607-1277-52ED-198C97396E7D}"/>
                </a:ext>
              </a:extLst>
            </p:cNvPr>
            <p:cNvSpPr txBox="1"/>
            <p:nvPr/>
          </p:nvSpPr>
          <p:spPr>
            <a:xfrm>
              <a:off x="1273228" y="2248793"/>
              <a:ext cx="1783281" cy="2153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1" i="0" u="none" strike="noStrike" kern="0" cap="none" spc="0" baseline="0" dirty="0">
                  <a:solidFill>
                    <a:srgbClr val="0091DA"/>
                  </a:solidFill>
                  <a:uFillTx/>
                  <a:latin typeface="Arial" pitchFamily="34"/>
                  <a:cs typeface="Arial" pitchFamily="34"/>
                </a:rPr>
                <a:t>Language Runtimes</a:t>
              </a:r>
            </a:p>
          </p:txBody>
        </p:sp>
        <p:sp>
          <p:nvSpPr>
            <p:cNvPr id="30" name="TextBox 102">
              <a:extLst>
                <a:ext uri="{FF2B5EF4-FFF2-40B4-BE49-F238E27FC236}">
                  <a16:creationId xmlns:a16="http://schemas.microsoft.com/office/drawing/2014/main" id="{6A88E6BE-BC08-C99A-6E25-30C605A5D636}"/>
                </a:ext>
              </a:extLst>
            </p:cNvPr>
            <p:cNvSpPr txBox="1"/>
            <p:nvPr/>
          </p:nvSpPr>
          <p:spPr>
            <a:xfrm>
              <a:off x="8794946" y="2225530"/>
              <a:ext cx="1500219" cy="2153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1" i="0" u="none" strike="noStrike" kern="0" cap="none" spc="0" baseline="0">
                  <a:solidFill>
                    <a:srgbClr val="387C2C"/>
                  </a:solidFill>
                  <a:uFillTx/>
                  <a:latin typeface="Arial" pitchFamily="34"/>
                  <a:cs typeface="Arial" pitchFamily="34"/>
                </a:rPr>
                <a:t>App Components</a:t>
              </a:r>
            </a:p>
          </p:txBody>
        </p:sp>
        <p:pic>
          <p:nvPicPr>
            <p:cNvPr id="31" name="Picture 59">
              <a:extLst>
                <a:ext uri="{FF2B5EF4-FFF2-40B4-BE49-F238E27FC236}">
                  <a16:creationId xmlns:a16="http://schemas.microsoft.com/office/drawing/2014/main" id="{31080D56-3A42-B30E-002C-7DB4E56C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1022" y="2534268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2" name="Picture 60">
              <a:extLst>
                <a:ext uri="{FF2B5EF4-FFF2-40B4-BE49-F238E27FC236}">
                  <a16:creationId xmlns:a16="http://schemas.microsoft.com/office/drawing/2014/main" id="{A7203B92-6A9C-F68D-13BF-E12FB8792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3234" y="2545534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3" name="Picture 61">
              <a:extLst>
                <a:ext uri="{FF2B5EF4-FFF2-40B4-BE49-F238E27FC236}">
                  <a16:creationId xmlns:a16="http://schemas.microsoft.com/office/drawing/2014/main" id="{BCDA71BC-2737-2DD0-9061-CB73141AA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56357" y="3042876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4" name="Picture 62">
              <a:extLst>
                <a:ext uri="{FF2B5EF4-FFF2-40B4-BE49-F238E27FC236}">
                  <a16:creationId xmlns:a16="http://schemas.microsoft.com/office/drawing/2014/main" id="{BEFE0C40-7557-7894-8479-74A2904BC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83333" y="3042876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5" name="Picture 63">
              <a:extLst>
                <a:ext uri="{FF2B5EF4-FFF2-40B4-BE49-F238E27FC236}">
                  <a16:creationId xmlns:a16="http://schemas.microsoft.com/office/drawing/2014/main" id="{136E1837-02D3-92BE-3B66-ABD5240C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64643" y="3042876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6" name="Picture 64">
              <a:extLst>
                <a:ext uri="{FF2B5EF4-FFF2-40B4-BE49-F238E27FC236}">
                  <a16:creationId xmlns:a16="http://schemas.microsoft.com/office/drawing/2014/main" id="{EB72ED96-6C07-24D5-3A87-958349B9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26928" y="2545534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7" name="TextBox 110">
              <a:extLst>
                <a:ext uri="{FF2B5EF4-FFF2-40B4-BE49-F238E27FC236}">
                  <a16:creationId xmlns:a16="http://schemas.microsoft.com/office/drawing/2014/main" id="{12962A03-F81E-6D77-B58C-0A5AE8BA094A}"/>
                </a:ext>
              </a:extLst>
            </p:cNvPr>
            <p:cNvSpPr txBox="1"/>
            <p:nvPr/>
          </p:nvSpPr>
          <p:spPr>
            <a:xfrm>
              <a:off x="8793528" y="5867951"/>
              <a:ext cx="1501819" cy="2153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1" i="0" u="none" strike="noStrike" kern="0" cap="none" spc="0" baseline="0">
                  <a:solidFill>
                    <a:srgbClr val="FF0000"/>
                  </a:solidFill>
                  <a:uFillTx/>
                  <a:latin typeface="Arial" pitchFamily="34"/>
                  <a:cs typeface="Arial" pitchFamily="34"/>
                </a:rPr>
                <a:t> Supporting Apps</a:t>
              </a:r>
            </a:p>
          </p:txBody>
        </p:sp>
        <p:sp>
          <p:nvSpPr>
            <p:cNvPr id="38" name="TextBox 111">
              <a:extLst>
                <a:ext uri="{FF2B5EF4-FFF2-40B4-BE49-F238E27FC236}">
                  <a16:creationId xmlns:a16="http://schemas.microsoft.com/office/drawing/2014/main" id="{178F95EF-9196-A81C-0B8C-53BC607F4E1A}"/>
                </a:ext>
              </a:extLst>
            </p:cNvPr>
            <p:cNvSpPr txBox="1"/>
            <p:nvPr/>
          </p:nvSpPr>
          <p:spPr>
            <a:xfrm>
              <a:off x="1151668" y="5867951"/>
              <a:ext cx="1531903" cy="2153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400" b="1" i="0" u="none" strike="noStrike" kern="0" cap="none" spc="0" baseline="0">
                  <a:solidFill>
                    <a:srgbClr val="7F35B2"/>
                  </a:solidFill>
                  <a:uFillTx/>
                  <a:latin typeface="Arial" pitchFamily="34"/>
                  <a:cs typeface="Arial" pitchFamily="34"/>
                </a:rPr>
                <a:t>Business Apps  </a:t>
              </a:r>
            </a:p>
          </p:txBody>
        </p:sp>
        <p:pic>
          <p:nvPicPr>
            <p:cNvPr id="39" name="Picture 67">
              <a:extLst>
                <a:ext uri="{FF2B5EF4-FFF2-40B4-BE49-F238E27FC236}">
                  <a16:creationId xmlns:a16="http://schemas.microsoft.com/office/drawing/2014/main" id="{05BB48F7-7E21-8862-57AE-B6F7F19B3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168786" y="3042876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0" name="Picture 68">
              <a:extLst>
                <a:ext uri="{FF2B5EF4-FFF2-40B4-BE49-F238E27FC236}">
                  <a16:creationId xmlns:a16="http://schemas.microsoft.com/office/drawing/2014/main" id="{70428AD7-CF31-D9DE-7B1E-7FE9EB18C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31070" y="2538090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1" name="Picture 69">
              <a:extLst>
                <a:ext uri="{FF2B5EF4-FFF2-40B4-BE49-F238E27FC236}">
                  <a16:creationId xmlns:a16="http://schemas.microsoft.com/office/drawing/2014/main" id="{32582350-0F47-DD28-BCA9-C81695049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19998" y="2545534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2" name="Picture 70">
              <a:extLst>
                <a:ext uri="{FF2B5EF4-FFF2-40B4-BE49-F238E27FC236}">
                  <a16:creationId xmlns:a16="http://schemas.microsoft.com/office/drawing/2014/main" id="{B14318AF-BD47-82A7-ACF1-C260DCE67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8039" y="3596865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3" name="Picture 71">
              <a:extLst>
                <a:ext uri="{FF2B5EF4-FFF2-40B4-BE49-F238E27FC236}">
                  <a16:creationId xmlns:a16="http://schemas.microsoft.com/office/drawing/2014/main" id="{D1F81370-774C-C511-F0B2-A25049A32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38570" y="3599252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4" name="Picture 72">
              <a:extLst>
                <a:ext uri="{FF2B5EF4-FFF2-40B4-BE49-F238E27FC236}">
                  <a16:creationId xmlns:a16="http://schemas.microsoft.com/office/drawing/2014/main" id="{39983C10-C453-A5D8-E6F4-2A9DEE4F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40380" y="4178012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5" name="Picture 73">
              <a:extLst>
                <a:ext uri="{FF2B5EF4-FFF2-40B4-BE49-F238E27FC236}">
                  <a16:creationId xmlns:a16="http://schemas.microsoft.com/office/drawing/2014/main" id="{176582FF-01F7-BE83-A9DC-40E9CB1C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50767" y="3601830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46" name="Straight Connector 74">
              <a:extLst>
                <a:ext uri="{FF2B5EF4-FFF2-40B4-BE49-F238E27FC236}">
                  <a16:creationId xmlns:a16="http://schemas.microsoft.com/office/drawing/2014/main" id="{3707587B-01F4-707E-CBC8-AFBE5328E355}"/>
                </a:ext>
              </a:extLst>
            </p:cNvPr>
            <p:cNvCxnSpPr/>
            <p:nvPr/>
          </p:nvCxnSpPr>
          <p:spPr>
            <a:xfrm flipV="1">
              <a:off x="5469181" y="2349587"/>
              <a:ext cx="3268505" cy="1399"/>
            </a:xfrm>
            <a:prstGeom prst="straightConnector1">
              <a:avLst/>
            </a:prstGeom>
            <a:noFill/>
            <a:ln w="12701" cap="flat">
              <a:solidFill>
                <a:srgbClr val="387C2C"/>
              </a:solidFill>
              <a:prstDash val="solid"/>
              <a:miter/>
            </a:ln>
          </p:spPr>
        </p:cxnSp>
        <p:cxnSp>
          <p:nvCxnSpPr>
            <p:cNvPr id="47" name="Straight Connector 75">
              <a:extLst>
                <a:ext uri="{FF2B5EF4-FFF2-40B4-BE49-F238E27FC236}">
                  <a16:creationId xmlns:a16="http://schemas.microsoft.com/office/drawing/2014/main" id="{C17166B4-BE25-04DC-85A1-A64EA0BA4A97}"/>
                </a:ext>
              </a:extLst>
            </p:cNvPr>
            <p:cNvCxnSpPr/>
            <p:nvPr/>
          </p:nvCxnSpPr>
          <p:spPr>
            <a:xfrm flipH="1">
              <a:off x="3015471" y="2356463"/>
              <a:ext cx="2203841" cy="0"/>
            </a:xfrm>
            <a:prstGeom prst="straightConnector1">
              <a:avLst/>
            </a:prstGeom>
            <a:noFill/>
            <a:ln w="12701" cap="flat">
              <a:solidFill>
                <a:srgbClr val="0091DA"/>
              </a:solidFill>
              <a:prstDash val="solid"/>
              <a:miter/>
            </a:ln>
          </p:spPr>
        </p:cxnSp>
        <p:pic>
          <p:nvPicPr>
            <p:cNvPr id="48" name="Picture 76">
              <a:extLst>
                <a:ext uri="{FF2B5EF4-FFF2-40B4-BE49-F238E27FC236}">
                  <a16:creationId xmlns:a16="http://schemas.microsoft.com/office/drawing/2014/main" id="{8F9AE98B-6233-EEC8-F146-EF85D071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53542" y="4717096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9" name="Picture 77">
              <a:extLst>
                <a:ext uri="{FF2B5EF4-FFF2-40B4-BE49-F238E27FC236}">
                  <a16:creationId xmlns:a16="http://schemas.microsoft.com/office/drawing/2014/main" id="{E6CB85F2-40E5-B200-8479-AC737DEE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897124" y="4717096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0" name="Picture 78">
              <a:extLst>
                <a:ext uri="{FF2B5EF4-FFF2-40B4-BE49-F238E27FC236}">
                  <a16:creationId xmlns:a16="http://schemas.microsoft.com/office/drawing/2014/main" id="{C552F433-052C-9EF2-41DA-412E12294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567802" y="5226372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1" name="Picture 79">
              <a:extLst>
                <a:ext uri="{FF2B5EF4-FFF2-40B4-BE49-F238E27FC236}">
                  <a16:creationId xmlns:a16="http://schemas.microsoft.com/office/drawing/2014/main" id="{6668886A-EA3C-7218-2065-F769CAB0A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553949" y="4175168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2" name="Picture 80">
              <a:extLst>
                <a:ext uri="{FF2B5EF4-FFF2-40B4-BE49-F238E27FC236}">
                  <a16:creationId xmlns:a16="http://schemas.microsoft.com/office/drawing/2014/main" id="{1688B5C8-0398-F099-1446-CFA5140DF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889747" y="5248527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3" name="Picture 81">
              <a:extLst>
                <a:ext uri="{FF2B5EF4-FFF2-40B4-BE49-F238E27FC236}">
                  <a16:creationId xmlns:a16="http://schemas.microsoft.com/office/drawing/2014/main" id="{36D74E22-C1D1-F1C3-B36D-931307E5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67879" y="4753316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4" name="Picture 82">
              <a:extLst>
                <a:ext uri="{FF2B5EF4-FFF2-40B4-BE49-F238E27FC236}">
                  <a16:creationId xmlns:a16="http://schemas.microsoft.com/office/drawing/2014/main" id="{A95C72E6-0211-AA03-CFFF-B1FC12EF8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196468" y="5248527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5" name="Picture 83">
              <a:extLst>
                <a:ext uri="{FF2B5EF4-FFF2-40B4-BE49-F238E27FC236}">
                  <a16:creationId xmlns:a16="http://schemas.microsoft.com/office/drawing/2014/main" id="{30B63C09-B18F-F594-65EC-B1C74F54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844085" y="4756635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6" name="Picture 84">
              <a:extLst>
                <a:ext uri="{FF2B5EF4-FFF2-40B4-BE49-F238E27FC236}">
                  <a16:creationId xmlns:a16="http://schemas.microsoft.com/office/drawing/2014/main" id="{F428D158-85E2-4333-1300-631AF13D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876861" y="3055933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7" name="Picture 85">
              <a:extLst>
                <a:ext uri="{FF2B5EF4-FFF2-40B4-BE49-F238E27FC236}">
                  <a16:creationId xmlns:a16="http://schemas.microsoft.com/office/drawing/2014/main" id="{501C3EA7-FC4F-51BA-0118-004D9ADCE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078489" y="4166244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8" name="Picture 86">
              <a:extLst>
                <a:ext uri="{FF2B5EF4-FFF2-40B4-BE49-F238E27FC236}">
                  <a16:creationId xmlns:a16="http://schemas.microsoft.com/office/drawing/2014/main" id="{3E291F6B-99B9-0D1C-FF8D-0B860257E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469181" y="5256144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9" name="Picture 87">
              <a:extLst>
                <a:ext uri="{FF2B5EF4-FFF2-40B4-BE49-F238E27FC236}">
                  <a16:creationId xmlns:a16="http://schemas.microsoft.com/office/drawing/2014/main" id="{BC2398B2-AEF4-80CA-5594-99717D72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111486" y="4744967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0" name="Picture 88">
              <a:extLst>
                <a:ext uri="{FF2B5EF4-FFF2-40B4-BE49-F238E27FC236}">
                  <a16:creationId xmlns:a16="http://schemas.microsoft.com/office/drawing/2014/main" id="{2EBBC234-0558-3BB3-359C-598EFA14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401976" y="4733263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1" name="Picture 89">
              <a:extLst>
                <a:ext uri="{FF2B5EF4-FFF2-40B4-BE49-F238E27FC236}">
                  <a16:creationId xmlns:a16="http://schemas.microsoft.com/office/drawing/2014/main" id="{6407E0D8-DFDD-2C09-99FF-019477853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428039" y="4204703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2" name="Picture 90">
              <a:extLst>
                <a:ext uri="{FF2B5EF4-FFF2-40B4-BE49-F238E27FC236}">
                  <a16:creationId xmlns:a16="http://schemas.microsoft.com/office/drawing/2014/main" id="{47E8B3C7-039F-A44F-7B83-50F1C4727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095314" y="5230624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3" name="Picture 91">
              <a:extLst>
                <a:ext uri="{FF2B5EF4-FFF2-40B4-BE49-F238E27FC236}">
                  <a16:creationId xmlns:a16="http://schemas.microsoft.com/office/drawing/2014/main" id="{5AC87DE5-1753-EF79-6A8C-3BEE1DF6D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4776158" y="5226372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4" name="Picture 92">
              <a:extLst>
                <a:ext uri="{FF2B5EF4-FFF2-40B4-BE49-F238E27FC236}">
                  <a16:creationId xmlns:a16="http://schemas.microsoft.com/office/drawing/2014/main" id="{ED38C91F-C3A4-D233-89FE-7743229A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748674" y="4715048"/>
              <a:ext cx="499116" cy="530681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06E070EE-4097-065B-C456-2A0D58BDD2F6}"/>
                </a:ext>
              </a:extLst>
            </p:cNvPr>
            <p:cNvCxnSpPr/>
            <p:nvPr/>
          </p:nvCxnSpPr>
          <p:spPr>
            <a:xfrm>
              <a:off x="2683571" y="5990463"/>
              <a:ext cx="2427915" cy="0"/>
            </a:xfrm>
            <a:prstGeom prst="straightConnector1">
              <a:avLst/>
            </a:prstGeom>
            <a:noFill/>
            <a:ln w="12701" cap="flat">
              <a:solidFill>
                <a:srgbClr val="7F35B2"/>
              </a:solidFill>
              <a:prstDash val="solid"/>
              <a:miter/>
            </a:ln>
          </p:spPr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A0EB4A5A-8499-54EC-5B58-09BD4DEB4BAD}"/>
                </a:ext>
              </a:extLst>
            </p:cNvPr>
            <p:cNvCxnSpPr/>
            <p:nvPr/>
          </p:nvCxnSpPr>
          <p:spPr>
            <a:xfrm flipH="1">
              <a:off x="5555464" y="5990463"/>
              <a:ext cx="3186328" cy="0"/>
            </a:xfrm>
            <a:prstGeom prst="straightConnector1">
              <a:avLst/>
            </a:prstGeom>
            <a:noFill/>
            <a:ln w="12701" cap="flat">
              <a:solidFill>
                <a:srgbClr val="FF0000"/>
              </a:solidFill>
              <a:prstDash val="solid"/>
              <a:miter/>
            </a:ln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D8B1CAC-4AD6-4193-A0F5-7C3717F1639D}"/>
              </a:ext>
            </a:extLst>
          </p:cNvPr>
          <p:cNvSpPr txBox="1"/>
          <p:nvPr/>
        </p:nvSpPr>
        <p:spPr>
          <a:xfrm>
            <a:off x="1912079" y="5695155"/>
            <a:ext cx="8384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기업들이 종종 최신형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Cloud Native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아키텍처의 일부로서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채택하기 시작하면서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개별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단순성은 분산형 시스템에서 수백 개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심지어 수천 개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컨테이너를 관리하는 복잡성과 충돌하기 시작했습니다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742C28-EFDB-8182-361F-8CECA68717C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668307" y="2812600"/>
            <a:ext cx="961579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9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4988697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01. Container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 소개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 조건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9B893D-A823-FC9C-436C-1EDEC4B0CE0C}"/>
              </a:ext>
            </a:extLst>
          </p:cNvPr>
          <p:cNvGrpSpPr/>
          <p:nvPr/>
        </p:nvGrpSpPr>
        <p:grpSpPr>
          <a:xfrm>
            <a:off x="369660" y="963833"/>
            <a:ext cx="11815194" cy="5907617"/>
            <a:chOff x="369660" y="963833"/>
            <a:chExt cx="11815194" cy="5907617"/>
          </a:xfrm>
        </p:grpSpPr>
        <p:cxnSp>
          <p:nvCxnSpPr>
            <p:cNvPr id="17" name="Google Shape;112;p20">
              <a:extLst>
                <a:ext uri="{FF2B5EF4-FFF2-40B4-BE49-F238E27FC236}">
                  <a16:creationId xmlns:a16="http://schemas.microsoft.com/office/drawing/2014/main" id="{AD111BE4-071A-411F-AC0E-3FBB5FAA6B09}"/>
                </a:ext>
              </a:extLst>
            </p:cNvPr>
            <p:cNvCxnSpPr>
              <a:cxnSpLocks/>
            </p:cNvCxnSpPr>
            <p:nvPr/>
          </p:nvCxnSpPr>
          <p:spPr>
            <a:xfrm>
              <a:off x="369660" y="963833"/>
              <a:ext cx="11438408" cy="0"/>
            </a:xfrm>
            <a:prstGeom prst="straightConnector1">
              <a:avLst/>
            </a:prstGeom>
            <a:noFill/>
            <a:ln w="19050" cap="flat" cmpd="sng">
              <a:solidFill>
                <a:srgbClr val="0A234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76" name="Picture 5">
              <a:extLst>
                <a:ext uri="{FF2B5EF4-FFF2-40B4-BE49-F238E27FC236}">
                  <a16:creationId xmlns:a16="http://schemas.microsoft.com/office/drawing/2014/main" id="{6514E1C4-94D1-6C23-5499-8CA40A79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608319" y="1787917"/>
              <a:ext cx="7576535" cy="508353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CFBF6FDB-F4E5-9F5A-0DDC-8BC689C14942}"/>
                </a:ext>
              </a:extLst>
            </p:cNvPr>
            <p:cNvSpPr/>
            <p:nvPr/>
          </p:nvSpPr>
          <p:spPr>
            <a:xfrm>
              <a:off x="728256" y="1884479"/>
              <a:ext cx="10938354" cy="434540"/>
            </a:xfrm>
            <a:prstGeom prst="rect">
              <a:avLst/>
            </a:prstGeom>
            <a:gradFill>
              <a:gsLst>
                <a:gs pos="0">
                  <a:srgbClr val="FAFAFA">
                    <a:alpha val="0"/>
                  </a:srgbClr>
                </a:gs>
                <a:gs pos="100000">
                  <a:srgbClr val="FCFCFC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287926" tIns="35990" rIns="35990" bIns="35990" anchor="ctr" anchorCtr="0" compatLnSpc="1">
              <a:noAutofit/>
            </a:bodyPr>
            <a:lstStyle/>
            <a:p>
              <a:pPr marL="644331" marR="0" lvl="0" indent="0" algn="l" defTabSz="914400" rtl="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400" b="1" i="0" u="none" strike="noStrike" kern="1200" cap="none" spc="0" baseline="0" dirty="0">
                  <a:solidFill>
                    <a:srgbClr val="404040"/>
                  </a:solidFill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다수의 서비스 간에 편리한 통신</a:t>
              </a:r>
              <a:endParaRPr lang="en-US" sz="1400" b="1" i="0" u="none" strike="noStrike" kern="120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TextBox 22">
              <a:extLst>
                <a:ext uri="{FF2B5EF4-FFF2-40B4-BE49-F238E27FC236}">
                  <a16:creationId xmlns:a16="http://schemas.microsoft.com/office/drawing/2014/main" id="{41DD0AB5-8717-85AD-A8DF-0584637DB056}"/>
                </a:ext>
              </a:extLst>
            </p:cNvPr>
            <p:cNvSpPr txBox="1"/>
            <p:nvPr/>
          </p:nvSpPr>
          <p:spPr>
            <a:xfrm>
              <a:off x="773501" y="1979654"/>
              <a:ext cx="791879" cy="27692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99" b="0" i="0" u="sng" strike="noStrike" kern="1200" cap="none" spc="0" baseline="0" dirty="0">
                  <a:solidFill>
                    <a:srgbClr val="005FD2"/>
                  </a:solidFill>
                  <a:uFillTx/>
                  <a:latin typeface="Arial" pitchFamily="34"/>
                </a:rPr>
                <a:t>01</a:t>
              </a:r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F916973-47A0-0EE3-E582-E86D443B5601}"/>
                </a:ext>
              </a:extLst>
            </p:cNvPr>
            <p:cNvSpPr/>
            <p:nvPr/>
          </p:nvSpPr>
          <p:spPr>
            <a:xfrm>
              <a:off x="728256" y="2414194"/>
              <a:ext cx="10938354" cy="434540"/>
            </a:xfrm>
            <a:prstGeom prst="rect">
              <a:avLst/>
            </a:prstGeom>
            <a:gradFill>
              <a:gsLst>
                <a:gs pos="0">
                  <a:srgbClr val="FAFAFA">
                    <a:alpha val="0"/>
                  </a:srgbClr>
                </a:gs>
                <a:gs pos="100000">
                  <a:srgbClr val="FCFCFC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287926" tIns="35990" rIns="35990" bIns="35990" anchor="ctr" anchorCtr="0" compatLnSpc="1">
              <a:noAutofit/>
            </a:bodyPr>
            <a:lstStyle/>
            <a:p>
              <a:pPr marL="644331" marR="0" lvl="0" indent="0" algn="l" defTabSz="914400" rtl="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400" b="1" i="0" u="none" strike="noStrike" kern="1200" cap="none" spc="0" baseline="0" dirty="0">
                  <a:solidFill>
                    <a:srgbClr val="404040"/>
                  </a:solidFill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물리적 호스트 간의 </a:t>
              </a:r>
              <a:r>
                <a:rPr lang="en-US" altLang="ko-KR" sz="1400" b="1" i="0" u="none" strike="noStrike" kern="1200" cap="none" spc="0" baseline="0" dirty="0">
                  <a:solidFill>
                    <a:srgbClr val="404040"/>
                  </a:solidFill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Container </a:t>
              </a:r>
              <a:r>
                <a:rPr lang="ko-KR" altLang="en-US" sz="1400" b="1" i="0" u="none" strike="noStrike" kern="1200" cap="none" spc="0" baseline="0" dirty="0">
                  <a:solidFill>
                    <a:srgbClr val="404040"/>
                  </a:solidFill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이동</a:t>
              </a:r>
              <a:endParaRPr lang="en-US" sz="1400" b="1" i="0" u="none" strike="noStrike" kern="120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TextBox 22">
              <a:extLst>
                <a:ext uri="{FF2B5EF4-FFF2-40B4-BE49-F238E27FC236}">
                  <a16:creationId xmlns:a16="http://schemas.microsoft.com/office/drawing/2014/main" id="{C1D87AAC-8070-2D0C-E59E-3D3DCA75A428}"/>
                </a:ext>
              </a:extLst>
            </p:cNvPr>
            <p:cNvSpPr txBox="1"/>
            <p:nvPr/>
          </p:nvSpPr>
          <p:spPr>
            <a:xfrm>
              <a:off x="773501" y="2509369"/>
              <a:ext cx="791879" cy="27692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99" b="0" i="0" u="sng" strike="noStrike" kern="1200" cap="none" spc="0" baseline="0" dirty="0">
                  <a:solidFill>
                    <a:srgbClr val="005FD2"/>
                  </a:solidFill>
                  <a:uFillTx/>
                  <a:latin typeface="Arial" pitchFamily="34"/>
                </a:rPr>
                <a:t>02</a:t>
              </a:r>
            </a:p>
          </p:txBody>
        </p:sp>
        <p:sp>
          <p:nvSpPr>
            <p:cNvPr id="105" name="Rectangle 5">
              <a:extLst>
                <a:ext uri="{FF2B5EF4-FFF2-40B4-BE49-F238E27FC236}">
                  <a16:creationId xmlns:a16="http://schemas.microsoft.com/office/drawing/2014/main" id="{2CA254F8-C83E-1CCA-C931-6BA117BC35F8}"/>
                </a:ext>
              </a:extLst>
            </p:cNvPr>
            <p:cNvSpPr/>
            <p:nvPr/>
          </p:nvSpPr>
          <p:spPr>
            <a:xfrm>
              <a:off x="728256" y="2938695"/>
              <a:ext cx="10938354" cy="434540"/>
            </a:xfrm>
            <a:prstGeom prst="rect">
              <a:avLst/>
            </a:prstGeom>
            <a:gradFill>
              <a:gsLst>
                <a:gs pos="0">
                  <a:srgbClr val="FAFAFA">
                    <a:alpha val="0"/>
                  </a:srgbClr>
                </a:gs>
                <a:gs pos="100000">
                  <a:srgbClr val="FCFCFC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287926" tIns="35990" rIns="35990" bIns="35990" anchor="ctr" anchorCtr="0" compatLnSpc="1">
              <a:noAutofit/>
            </a:bodyPr>
            <a:lstStyle/>
            <a:p>
              <a:pPr marL="644331" marR="0" lvl="0" indent="0" algn="l" defTabSz="914400" rtl="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400" b="1" i="0" u="none" strike="noStrike" kern="1200" cap="none" spc="0" baseline="0" dirty="0">
                  <a:solidFill>
                    <a:srgbClr val="404040"/>
                  </a:solidFill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적인 </a:t>
              </a:r>
              <a:r>
                <a:rPr lang="en-US" altLang="ko-KR" sz="1400" b="1" i="0" u="none" strike="noStrike" kern="1200" cap="none" spc="0" baseline="0" dirty="0">
                  <a:solidFill>
                    <a:srgbClr val="404040"/>
                  </a:solidFill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Container </a:t>
              </a:r>
              <a:r>
                <a:rPr lang="ko-KR" altLang="en-US" sz="1400" b="1" i="0" u="none" strike="noStrike" kern="1200" cap="none" spc="0" baseline="0" dirty="0">
                  <a:solidFill>
                    <a:srgbClr val="404040"/>
                  </a:solidFill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 모니터링</a:t>
              </a:r>
              <a:endParaRPr lang="en-US" sz="1400" b="1" i="0" u="none" strike="noStrike" kern="120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TextBox 22">
              <a:extLst>
                <a:ext uri="{FF2B5EF4-FFF2-40B4-BE49-F238E27FC236}">
                  <a16:creationId xmlns:a16="http://schemas.microsoft.com/office/drawing/2014/main" id="{3EE75BF0-B7B0-866F-D29D-D834947AE58E}"/>
                </a:ext>
              </a:extLst>
            </p:cNvPr>
            <p:cNvSpPr txBox="1"/>
            <p:nvPr/>
          </p:nvSpPr>
          <p:spPr>
            <a:xfrm>
              <a:off x="773501" y="3033870"/>
              <a:ext cx="791879" cy="27692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99" b="0" i="0" u="sng" strike="noStrike" kern="1200" cap="none" spc="0" baseline="0" dirty="0">
                  <a:solidFill>
                    <a:srgbClr val="005FD2"/>
                  </a:solidFill>
                  <a:uFillTx/>
                  <a:latin typeface="Arial" pitchFamily="34"/>
                </a:rPr>
                <a:t>03</a:t>
              </a:r>
            </a:p>
          </p:txBody>
        </p:sp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id="{415022E4-8B19-2029-7854-57986339EB05}"/>
                </a:ext>
              </a:extLst>
            </p:cNvPr>
            <p:cNvSpPr/>
            <p:nvPr/>
          </p:nvSpPr>
          <p:spPr>
            <a:xfrm>
              <a:off x="728256" y="3463196"/>
              <a:ext cx="10938354" cy="434540"/>
            </a:xfrm>
            <a:prstGeom prst="rect">
              <a:avLst/>
            </a:prstGeom>
            <a:gradFill>
              <a:gsLst>
                <a:gs pos="0">
                  <a:srgbClr val="FAFAFA">
                    <a:alpha val="0"/>
                  </a:srgbClr>
                </a:gs>
                <a:gs pos="100000">
                  <a:srgbClr val="FCFCFC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287926" tIns="35990" rIns="35990" bIns="35990" anchor="ctr" anchorCtr="0" compatLnSpc="1">
              <a:noAutofit/>
            </a:bodyPr>
            <a:lstStyle/>
            <a:p>
              <a:pPr marL="644331" marR="0" lvl="0" indent="0" algn="l" defTabSz="914400" rtl="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애플리케이션을 실행하는 </a:t>
              </a:r>
              <a:r>
                <a:rPr lang="en-US" altLang="ko-KR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Container </a:t>
              </a:r>
              <a:r>
                <a:rPr lang="ko-KR" altLang="en-US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수와 관계 없이 애플리케이션에 대한 리소스 할당 및 제한</a:t>
              </a:r>
              <a:endParaRPr lang="en-US" sz="1400" b="1" i="0" u="none" strike="noStrike" kern="120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TextBox 22">
              <a:extLst>
                <a:ext uri="{FF2B5EF4-FFF2-40B4-BE49-F238E27FC236}">
                  <a16:creationId xmlns:a16="http://schemas.microsoft.com/office/drawing/2014/main" id="{70B4D94B-FB79-5697-A791-3410FB9B950D}"/>
                </a:ext>
              </a:extLst>
            </p:cNvPr>
            <p:cNvSpPr txBox="1"/>
            <p:nvPr/>
          </p:nvSpPr>
          <p:spPr>
            <a:xfrm>
              <a:off x="773501" y="3558371"/>
              <a:ext cx="791879" cy="27692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99" b="0" i="0" u="sng" strike="noStrike" kern="1200" cap="none" spc="0" baseline="0" dirty="0">
                  <a:solidFill>
                    <a:srgbClr val="005FD2"/>
                  </a:solidFill>
                  <a:uFillTx/>
                  <a:latin typeface="Arial" pitchFamily="34"/>
                </a:rPr>
                <a:t>04</a:t>
              </a:r>
            </a:p>
          </p:txBody>
        </p:sp>
        <p:sp>
          <p:nvSpPr>
            <p:cNvPr id="110" name="Rectangle 5">
              <a:extLst>
                <a:ext uri="{FF2B5EF4-FFF2-40B4-BE49-F238E27FC236}">
                  <a16:creationId xmlns:a16="http://schemas.microsoft.com/office/drawing/2014/main" id="{A0F7234F-0DD0-85AD-F919-B9CAE2AA9B87}"/>
                </a:ext>
              </a:extLst>
            </p:cNvPr>
            <p:cNvSpPr/>
            <p:nvPr/>
          </p:nvSpPr>
          <p:spPr>
            <a:xfrm>
              <a:off x="728256" y="3987697"/>
              <a:ext cx="10938354" cy="434540"/>
            </a:xfrm>
            <a:prstGeom prst="rect">
              <a:avLst/>
            </a:prstGeom>
            <a:gradFill>
              <a:gsLst>
                <a:gs pos="0">
                  <a:srgbClr val="FAFAFA">
                    <a:alpha val="0"/>
                  </a:srgbClr>
                </a:gs>
                <a:gs pos="100000">
                  <a:srgbClr val="FCFCFC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287926" tIns="35990" rIns="35990" bIns="35990" anchor="ctr" anchorCtr="0" compatLnSpc="1">
              <a:noAutofit/>
            </a:bodyPr>
            <a:lstStyle/>
            <a:p>
              <a:pPr marL="644331" marR="0" lvl="0" indent="0" algn="l" defTabSz="914400" rtl="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애플리케이션 사용량 급증에 응답하여 실행 중인 </a:t>
              </a:r>
              <a:r>
                <a:rPr lang="en-US" altLang="ko-KR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Container </a:t>
              </a:r>
              <a:r>
                <a:rPr lang="ko-KR" altLang="en-US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증가 또는 감소</a:t>
              </a:r>
              <a:endParaRPr lang="en-US" sz="1400" b="1" i="0" u="none" strike="noStrike" kern="120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TextBox 22">
              <a:extLst>
                <a:ext uri="{FF2B5EF4-FFF2-40B4-BE49-F238E27FC236}">
                  <a16:creationId xmlns:a16="http://schemas.microsoft.com/office/drawing/2014/main" id="{4500FCC4-55EA-BE1F-FAFB-EECEF231E362}"/>
                </a:ext>
              </a:extLst>
            </p:cNvPr>
            <p:cNvSpPr txBox="1"/>
            <p:nvPr/>
          </p:nvSpPr>
          <p:spPr>
            <a:xfrm>
              <a:off x="773501" y="4082872"/>
              <a:ext cx="791879" cy="27692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99" b="0" i="0" u="sng" strike="noStrike" kern="1200" cap="none" spc="0" baseline="0" dirty="0">
                  <a:solidFill>
                    <a:srgbClr val="005FD2"/>
                  </a:solidFill>
                  <a:uFillTx/>
                  <a:latin typeface="Arial" pitchFamily="34"/>
                </a:rPr>
                <a:t>05</a:t>
              </a:r>
            </a:p>
          </p:txBody>
        </p:sp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id="{D8B53A78-B08A-3FDB-F45B-5B88406A5BF6}"/>
                </a:ext>
              </a:extLst>
            </p:cNvPr>
            <p:cNvSpPr/>
            <p:nvPr/>
          </p:nvSpPr>
          <p:spPr>
            <a:xfrm>
              <a:off x="728423" y="4512198"/>
              <a:ext cx="10938354" cy="434540"/>
            </a:xfrm>
            <a:prstGeom prst="rect">
              <a:avLst/>
            </a:prstGeom>
            <a:gradFill>
              <a:gsLst>
                <a:gs pos="0">
                  <a:srgbClr val="FAFAFA">
                    <a:alpha val="0"/>
                  </a:srgbClr>
                </a:gs>
                <a:gs pos="100000">
                  <a:srgbClr val="FCFCFC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287926" tIns="35990" rIns="35990" bIns="35990" anchor="ctr" anchorCtr="0" compatLnSpc="1">
              <a:noAutofit/>
            </a:bodyPr>
            <a:lstStyle/>
            <a:p>
              <a:pPr marL="644331" marR="0" lvl="0" indent="0" algn="l" defTabSz="914400" rtl="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부하에 따른 성능 저하에 대응</a:t>
              </a:r>
              <a:endParaRPr lang="en-US" sz="1400" b="1" i="0" u="none" strike="noStrike" kern="120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TextBox 22">
              <a:extLst>
                <a:ext uri="{FF2B5EF4-FFF2-40B4-BE49-F238E27FC236}">
                  <a16:creationId xmlns:a16="http://schemas.microsoft.com/office/drawing/2014/main" id="{B6A8953E-659B-F622-3BDA-B119449E0356}"/>
                </a:ext>
              </a:extLst>
            </p:cNvPr>
            <p:cNvSpPr txBox="1"/>
            <p:nvPr/>
          </p:nvSpPr>
          <p:spPr>
            <a:xfrm>
              <a:off x="773668" y="4607373"/>
              <a:ext cx="791879" cy="27692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99" b="0" i="0" u="sng" strike="noStrike" kern="1200" cap="none" spc="0" baseline="0" dirty="0">
                  <a:solidFill>
                    <a:srgbClr val="005FD2"/>
                  </a:solidFill>
                  <a:uFillTx/>
                  <a:latin typeface="Arial" pitchFamily="34"/>
                </a:rPr>
                <a:t>06</a:t>
              </a:r>
            </a:p>
          </p:txBody>
        </p:sp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67E34503-9073-6C88-AB5C-AA2C89AD479F}"/>
                </a:ext>
              </a:extLst>
            </p:cNvPr>
            <p:cNvSpPr/>
            <p:nvPr/>
          </p:nvSpPr>
          <p:spPr>
            <a:xfrm>
              <a:off x="728256" y="5036699"/>
              <a:ext cx="10938354" cy="434540"/>
            </a:xfrm>
            <a:prstGeom prst="rect">
              <a:avLst/>
            </a:prstGeom>
            <a:gradFill>
              <a:gsLst>
                <a:gs pos="0">
                  <a:srgbClr val="FAFAFA">
                    <a:alpha val="0"/>
                  </a:srgbClr>
                </a:gs>
                <a:gs pos="100000">
                  <a:srgbClr val="FCFCFC"/>
                </a:gs>
              </a:gsLst>
              <a:lin ang="10800000"/>
            </a:gradFill>
            <a:ln cap="flat">
              <a:noFill/>
              <a:prstDash val="solid"/>
            </a:ln>
          </p:spPr>
          <p:txBody>
            <a:bodyPr vert="horz" wrap="square" lIns="287926" tIns="35990" rIns="35990" bIns="35990" anchor="ctr" anchorCtr="0" compatLnSpc="1">
              <a:noAutofit/>
            </a:bodyPr>
            <a:lstStyle/>
            <a:p>
              <a:pPr marL="644331" marR="0" lvl="0" indent="0" algn="l" defTabSz="914400" rtl="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일련의 사용자에게 새로운 버전의 </a:t>
              </a:r>
              <a:r>
                <a:rPr lang="en-US" altLang="ko-KR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Container</a:t>
              </a:r>
              <a:r>
                <a:rPr lang="ko-KR" altLang="en-US" sz="1400" b="1" dirty="0">
                  <a:solidFill>
                    <a:srgbClr val="40404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점차 출시</a:t>
              </a:r>
              <a:endParaRPr lang="en-US" sz="1400" b="1" i="0" u="none" strike="noStrike" kern="1200" cap="none" spc="0" baseline="0" dirty="0">
                <a:solidFill>
                  <a:srgbClr val="404040"/>
                </a:solidFill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C5E327E0-6CB2-7901-1247-2C219C8662C8}"/>
                </a:ext>
              </a:extLst>
            </p:cNvPr>
            <p:cNvSpPr txBox="1"/>
            <p:nvPr/>
          </p:nvSpPr>
          <p:spPr>
            <a:xfrm>
              <a:off x="773501" y="5131874"/>
              <a:ext cx="791879" cy="27692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99" b="0" i="0" u="sng" strike="noStrike" kern="1200" cap="none" spc="0" baseline="0" dirty="0">
                  <a:solidFill>
                    <a:srgbClr val="005FD2"/>
                  </a:solidFill>
                  <a:uFillTx/>
                  <a:latin typeface="Arial" pitchFamily="34"/>
                </a:rPr>
                <a:t>07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C49AE50-A49C-4FD3-21A5-73D282C530C4}"/>
              </a:ext>
            </a:extLst>
          </p:cNvPr>
          <p:cNvSpPr txBox="1"/>
          <p:nvPr/>
        </p:nvSpPr>
        <p:spPr>
          <a:xfrm>
            <a:off x="735568" y="1442531"/>
            <a:ext cx="83840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수천개의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복잡성의 관리에 대하여 아래에 대한 요구조건이 생성 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005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732516C-E331-4FA6-BFF6-536E0DAD7E3C}"/>
              </a:ext>
            </a:extLst>
          </p:cNvPr>
          <p:cNvSpPr txBox="1"/>
          <p:nvPr/>
        </p:nvSpPr>
        <p:spPr bwMode="auto">
          <a:xfrm>
            <a:off x="448275" y="180975"/>
            <a:ext cx="4988697" cy="7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KUBERIX</a:t>
            </a:r>
          </a:p>
          <a:p>
            <a:pPr>
              <a:lnSpc>
                <a:spcPct val="120000"/>
              </a:lnSpc>
            </a:pP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01. Container 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 소개</a:t>
            </a:r>
            <a:r>
              <a:rPr lang="en-US" altLang="ko-KR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200" b="1" spc="-113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 조건</a:t>
            </a:r>
            <a:endParaRPr lang="en-US" altLang="ko-KR" sz="2200" b="1" spc="-1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Google Shape;112;p20">
            <a:extLst>
              <a:ext uri="{FF2B5EF4-FFF2-40B4-BE49-F238E27FC236}">
                <a16:creationId xmlns:a16="http://schemas.microsoft.com/office/drawing/2014/main" id="{AD111BE4-071A-411F-AC0E-3FBB5FAA6B09}"/>
              </a:ext>
            </a:extLst>
          </p:cNvPr>
          <p:cNvCxnSpPr>
            <a:cxnSpLocks/>
          </p:cNvCxnSpPr>
          <p:nvPr/>
        </p:nvCxnSpPr>
        <p:spPr>
          <a:xfrm>
            <a:off x="369660" y="963833"/>
            <a:ext cx="11438408" cy="0"/>
          </a:xfrm>
          <a:prstGeom prst="straightConnector1">
            <a:avLst/>
          </a:prstGeom>
          <a:noFill/>
          <a:ln w="19050" cap="flat" cmpd="sng">
            <a:solidFill>
              <a:srgbClr val="0A234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37C66-8BEF-1D7E-E1B9-6241AFD2356C}"/>
              </a:ext>
            </a:extLst>
          </p:cNvPr>
          <p:cNvSpPr txBox="1"/>
          <p:nvPr/>
        </p:nvSpPr>
        <p:spPr>
          <a:xfrm>
            <a:off x="476849" y="5332292"/>
            <a:ext cx="1162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이러한 요구 조건을 해결하기 위해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라이프사이클 전체에서 방대한 볼륨의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효율적이게 관리하는 방법으로서 다양한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Container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오케스트레이션 툴이 부상 하게 되었고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 중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Kubernetes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오케스트레이션 툴을 통하여 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가장 많이 관리 됩니다</a:t>
            </a:r>
            <a:r>
              <a:rPr lang="en-US" altLang="ko-KR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366552-7282-4338-A7FC-3D83794113B5}"/>
              </a:ext>
            </a:extLst>
          </p:cNvPr>
          <p:cNvGrpSpPr/>
          <p:nvPr/>
        </p:nvGrpSpPr>
        <p:grpSpPr>
          <a:xfrm>
            <a:off x="556999" y="1734604"/>
            <a:ext cx="11078001" cy="2879021"/>
            <a:chOff x="476849" y="1734604"/>
            <a:chExt cx="11078001" cy="28790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1D08A7C-B545-F760-9AEF-C1CA73AA7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49" y="1832687"/>
              <a:ext cx="6344076" cy="268285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96062C6-E142-AA2B-6EEF-6C2DE2BB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25" y="1734604"/>
              <a:ext cx="4733925" cy="2879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47365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A016E7E37DA6D42BDAF0C112BCB0DC7" ma:contentTypeVersion="2" ma:contentTypeDescription="새 문서를 만듭니다." ma:contentTypeScope="" ma:versionID="6619c9cb79549769b8a74f8e4af1d20d">
  <xsd:schema xmlns:xsd="http://www.w3.org/2001/XMLSchema" xmlns:xs="http://www.w3.org/2001/XMLSchema" xmlns:p="http://schemas.microsoft.com/office/2006/metadata/properties" xmlns:ns3="394600be-bc02-48e5-b2b9-03fb03c9456a" targetNamespace="http://schemas.microsoft.com/office/2006/metadata/properties" ma:root="true" ma:fieldsID="9c8f62013da41992d8722a14b6c7ac0f" ns3:_="">
    <xsd:import namespace="394600be-bc02-48e5-b2b9-03fb03c945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600be-bc02-48e5-b2b9-03fb03c945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3D7D3E-A893-44FF-8B3D-1160F46CA02E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394600be-bc02-48e5-b2b9-03fb03c9456a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1FAEBF2-357D-474B-A0CD-8D44ADF7F6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8D31BB-3B20-4D2C-8A45-2337A8834D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4600be-bc02-48e5-b2b9-03fb03c945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54257</TotalTime>
  <Words>5894</Words>
  <Application>Microsoft Office PowerPoint</Application>
  <PresentationFormat>와이드스크린</PresentationFormat>
  <Paragraphs>687</Paragraphs>
  <Slides>63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63</vt:i4>
      </vt:variant>
    </vt:vector>
  </HeadingPairs>
  <TitlesOfParts>
    <vt:vector size="76" baseType="lpstr">
      <vt:lpstr>NanumSquare</vt:lpstr>
      <vt:lpstr>NanumSquare ExtraBold</vt:lpstr>
      <vt:lpstr>Noto Sans KR Medium</vt:lpstr>
      <vt:lpstr>나눔고딕</vt:lpstr>
      <vt:lpstr>맑은 고딕</vt:lpstr>
      <vt:lpstr>Arial</vt:lpstr>
      <vt:lpstr>Calibri</vt:lpstr>
      <vt:lpstr>Calibri Light</vt:lpstr>
      <vt:lpstr>Wingdings</vt:lpstr>
      <vt:lpstr>디자인 사용자 지정</vt:lpstr>
      <vt:lpstr>1_Office 테마</vt:lpstr>
      <vt:lpstr>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상용</dc:creator>
  <cp:lastModifiedBy>이 동현</cp:lastModifiedBy>
  <cp:revision>2875</cp:revision>
  <cp:lastPrinted>2020-12-08T04:45:03Z</cp:lastPrinted>
  <dcterms:created xsi:type="dcterms:W3CDTF">2017-03-13T02:13:51Z</dcterms:created>
  <dcterms:modified xsi:type="dcterms:W3CDTF">2022-06-20T07:11:59Z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0x0101003A016E7E37DA6D42BDAF0C112BCB0DC7</vt:lpwstr>
  </property>
</Properties>
</file>